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handoutMasterIdLst>
    <p:handoutMasterId r:id="rId98"/>
  </p:handoutMasterIdLst>
  <p:sldIdLst>
    <p:sldId id="257" r:id="rId2"/>
    <p:sldId id="258" r:id="rId3"/>
    <p:sldId id="348" r:id="rId4"/>
    <p:sldId id="399" r:id="rId5"/>
    <p:sldId id="309" r:id="rId6"/>
    <p:sldId id="349" r:id="rId7"/>
    <p:sldId id="320" r:id="rId8"/>
    <p:sldId id="310" r:id="rId9"/>
    <p:sldId id="311" r:id="rId10"/>
    <p:sldId id="312" r:id="rId11"/>
    <p:sldId id="308" r:id="rId12"/>
    <p:sldId id="321" r:id="rId13"/>
    <p:sldId id="313" r:id="rId14"/>
    <p:sldId id="314" r:id="rId15"/>
    <p:sldId id="322" r:id="rId16"/>
    <p:sldId id="315" r:id="rId17"/>
    <p:sldId id="323" r:id="rId18"/>
    <p:sldId id="324" r:id="rId19"/>
    <p:sldId id="325" r:id="rId20"/>
    <p:sldId id="326" r:id="rId21"/>
    <p:sldId id="327" r:id="rId22"/>
    <p:sldId id="328" r:id="rId23"/>
    <p:sldId id="330" r:id="rId24"/>
    <p:sldId id="329" r:id="rId25"/>
    <p:sldId id="332" r:id="rId26"/>
    <p:sldId id="331" r:id="rId27"/>
    <p:sldId id="334" r:id="rId28"/>
    <p:sldId id="336" r:id="rId29"/>
    <p:sldId id="337" r:id="rId30"/>
    <p:sldId id="338" r:id="rId31"/>
    <p:sldId id="335" r:id="rId32"/>
    <p:sldId id="339" r:id="rId33"/>
    <p:sldId id="340" r:id="rId34"/>
    <p:sldId id="341" r:id="rId35"/>
    <p:sldId id="342" r:id="rId36"/>
    <p:sldId id="343" r:id="rId37"/>
    <p:sldId id="344" r:id="rId38"/>
    <p:sldId id="345" r:id="rId39"/>
    <p:sldId id="346" r:id="rId40"/>
    <p:sldId id="350" r:id="rId41"/>
    <p:sldId id="347" r:id="rId42"/>
    <p:sldId id="400" r:id="rId43"/>
    <p:sldId id="351" r:id="rId44"/>
    <p:sldId id="353" r:id="rId45"/>
    <p:sldId id="356" r:id="rId46"/>
    <p:sldId id="357" r:id="rId47"/>
    <p:sldId id="358" r:id="rId48"/>
    <p:sldId id="359" r:id="rId49"/>
    <p:sldId id="360" r:id="rId50"/>
    <p:sldId id="361" r:id="rId51"/>
    <p:sldId id="362" r:id="rId52"/>
    <p:sldId id="354" r:id="rId53"/>
    <p:sldId id="355"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80" r:id="rId69"/>
    <p:sldId id="381" r:id="rId70"/>
    <p:sldId id="390" r:id="rId71"/>
    <p:sldId id="383" r:id="rId72"/>
    <p:sldId id="384" r:id="rId73"/>
    <p:sldId id="385" r:id="rId74"/>
    <p:sldId id="386" r:id="rId75"/>
    <p:sldId id="387" r:id="rId76"/>
    <p:sldId id="391" r:id="rId77"/>
    <p:sldId id="398" r:id="rId78"/>
    <p:sldId id="396" r:id="rId79"/>
    <p:sldId id="397" r:id="rId80"/>
    <p:sldId id="294" r:id="rId81"/>
    <p:sldId id="393" r:id="rId82"/>
    <p:sldId id="401" r:id="rId83"/>
    <p:sldId id="402" r:id="rId84"/>
    <p:sldId id="407" r:id="rId85"/>
    <p:sldId id="406" r:id="rId86"/>
    <p:sldId id="408" r:id="rId87"/>
    <p:sldId id="409" r:id="rId88"/>
    <p:sldId id="410" r:id="rId89"/>
    <p:sldId id="411" r:id="rId90"/>
    <p:sldId id="412" r:id="rId91"/>
    <p:sldId id="413" r:id="rId92"/>
    <p:sldId id="414" r:id="rId93"/>
    <p:sldId id="415" r:id="rId94"/>
    <p:sldId id="296" r:id="rId95"/>
    <p:sldId id="262" r:id="rId96"/>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920"/>
    <a:srgbClr val="46B0AB"/>
    <a:srgbClr val="B849DB"/>
    <a:srgbClr val="BD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3529" autoAdjust="0"/>
  </p:normalViewPr>
  <p:slideViewPr>
    <p:cSldViewPr snapToGrid="0">
      <p:cViewPr varScale="1">
        <p:scale>
          <a:sx n="82" d="100"/>
          <a:sy n="82" d="100"/>
        </p:scale>
        <p:origin x="874"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p:scale>
          <a:sx n="86" d="100"/>
          <a:sy n="86" d="100"/>
        </p:scale>
        <p:origin x="3036"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28A38C-8588-4CF4-A9FF-5E354C9075FE}" type="datetime1">
              <a:rPr lang="tr-TR" smtClean="0"/>
              <a:t>30 Ara 2022</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tr-TR" smtClean="0"/>
              <a:t>‹#›</a:t>
            </a:fld>
            <a:endParaRPr lang="tr-T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65C354D-8E33-4330-A532-95271D370E46}" type="datetime1">
              <a:rPr lang="tr-TR" noProof="0" smtClean="0"/>
              <a:t>30 Ara 2022</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tr-TR" noProof="0" smtClean="0"/>
              <a:t>‹#›</a:t>
            </a:fld>
            <a:endParaRPr lang="tr-TR" noProof="0"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i="1" dirty="0">
                <a:latin typeface="Arial" pitchFamily="34" charset="0"/>
                <a:cs typeface="Arial" pitchFamily="34" charset="0"/>
              </a:rPr>
              <a:t>Bu slayttaki resmi değiştirmek için resmi seçin ve silin. Sonra, yer tutucudaki Resimler simgesine tıklayarak kendi resminizi ekleyin.</a:t>
            </a:r>
          </a:p>
          <a:p>
            <a:pPr rtl="0"/>
            <a:endParaRPr lang="tr-TR" dirty="0"/>
          </a:p>
        </p:txBody>
      </p:sp>
      <p:sp>
        <p:nvSpPr>
          <p:cNvPr id="4" name="Slayt Numarası Yer Tutucusu 3"/>
          <p:cNvSpPr>
            <a:spLocks noGrp="1"/>
          </p:cNvSpPr>
          <p:nvPr>
            <p:ph type="sldNum" sz="quarter" idx="10"/>
          </p:nvPr>
        </p:nvSpPr>
        <p:spPr/>
        <p:txBody>
          <a:bodyPr rtlCol="0"/>
          <a:lstStyle/>
          <a:p>
            <a:pPr rtl="0"/>
            <a:fld id="{1B9A179D-2D27-49E2-B022-8EDDA2EFE682}" type="slidenum">
              <a:rPr lang="tr-TR" smtClean="0"/>
              <a:t>1</a:t>
            </a:fld>
            <a:endParaRPr lang="tr-TR" dirty="0"/>
          </a:p>
        </p:txBody>
      </p:sp>
    </p:spTree>
    <p:extLst>
      <p:ext uri="{BB962C8B-B14F-4D97-AF65-F5344CB8AC3E}">
        <p14:creationId xmlns:p14="http://schemas.microsoft.com/office/powerpoint/2010/main" val="154242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10</a:t>
            </a:fld>
            <a:endParaRPr lang="tr-TR" dirty="0"/>
          </a:p>
        </p:txBody>
      </p:sp>
    </p:spTree>
    <p:extLst>
      <p:ext uri="{BB962C8B-B14F-4D97-AF65-F5344CB8AC3E}">
        <p14:creationId xmlns:p14="http://schemas.microsoft.com/office/powerpoint/2010/main" val="285609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11</a:t>
            </a:fld>
            <a:endParaRPr lang="tr-TR" dirty="0"/>
          </a:p>
        </p:txBody>
      </p:sp>
    </p:spTree>
    <p:extLst>
      <p:ext uri="{BB962C8B-B14F-4D97-AF65-F5344CB8AC3E}">
        <p14:creationId xmlns:p14="http://schemas.microsoft.com/office/powerpoint/2010/main" val="358523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12</a:t>
            </a:fld>
            <a:endParaRPr lang="tr-TR" dirty="0"/>
          </a:p>
        </p:txBody>
      </p:sp>
    </p:spTree>
    <p:extLst>
      <p:ext uri="{BB962C8B-B14F-4D97-AF65-F5344CB8AC3E}">
        <p14:creationId xmlns:p14="http://schemas.microsoft.com/office/powerpoint/2010/main" val="285449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13</a:t>
            </a:fld>
            <a:endParaRPr lang="tr-TR" dirty="0"/>
          </a:p>
        </p:txBody>
      </p:sp>
    </p:spTree>
    <p:extLst>
      <p:ext uri="{BB962C8B-B14F-4D97-AF65-F5344CB8AC3E}">
        <p14:creationId xmlns:p14="http://schemas.microsoft.com/office/powerpoint/2010/main" val="2501468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14</a:t>
            </a:fld>
            <a:endParaRPr lang="tr-TR" dirty="0"/>
          </a:p>
        </p:txBody>
      </p:sp>
    </p:spTree>
    <p:extLst>
      <p:ext uri="{BB962C8B-B14F-4D97-AF65-F5344CB8AC3E}">
        <p14:creationId xmlns:p14="http://schemas.microsoft.com/office/powerpoint/2010/main" val="1166584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15</a:t>
            </a:fld>
            <a:endParaRPr lang="tr-TR" dirty="0"/>
          </a:p>
        </p:txBody>
      </p:sp>
    </p:spTree>
    <p:extLst>
      <p:ext uri="{BB962C8B-B14F-4D97-AF65-F5344CB8AC3E}">
        <p14:creationId xmlns:p14="http://schemas.microsoft.com/office/powerpoint/2010/main" val="169917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16</a:t>
            </a:fld>
            <a:endParaRPr lang="tr-TR" dirty="0"/>
          </a:p>
        </p:txBody>
      </p:sp>
    </p:spTree>
    <p:extLst>
      <p:ext uri="{BB962C8B-B14F-4D97-AF65-F5344CB8AC3E}">
        <p14:creationId xmlns:p14="http://schemas.microsoft.com/office/powerpoint/2010/main" val="336198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17</a:t>
            </a:fld>
            <a:endParaRPr lang="tr-TR" dirty="0"/>
          </a:p>
        </p:txBody>
      </p:sp>
    </p:spTree>
    <p:extLst>
      <p:ext uri="{BB962C8B-B14F-4D97-AF65-F5344CB8AC3E}">
        <p14:creationId xmlns:p14="http://schemas.microsoft.com/office/powerpoint/2010/main" val="270045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18</a:t>
            </a:fld>
            <a:endParaRPr lang="tr-TR" dirty="0"/>
          </a:p>
        </p:txBody>
      </p:sp>
    </p:spTree>
    <p:extLst>
      <p:ext uri="{BB962C8B-B14F-4D97-AF65-F5344CB8AC3E}">
        <p14:creationId xmlns:p14="http://schemas.microsoft.com/office/powerpoint/2010/main" val="15944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19</a:t>
            </a:fld>
            <a:endParaRPr lang="tr-TR" dirty="0"/>
          </a:p>
        </p:txBody>
      </p:sp>
    </p:spTree>
    <p:extLst>
      <p:ext uri="{BB962C8B-B14F-4D97-AF65-F5344CB8AC3E}">
        <p14:creationId xmlns:p14="http://schemas.microsoft.com/office/powerpoint/2010/main" val="228331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a:t>
            </a:fld>
            <a:endParaRPr lang="tr-TR" dirty="0"/>
          </a:p>
        </p:txBody>
      </p:sp>
    </p:spTree>
    <p:extLst>
      <p:ext uri="{BB962C8B-B14F-4D97-AF65-F5344CB8AC3E}">
        <p14:creationId xmlns:p14="http://schemas.microsoft.com/office/powerpoint/2010/main" val="412220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20</a:t>
            </a:fld>
            <a:endParaRPr lang="tr-TR" dirty="0"/>
          </a:p>
        </p:txBody>
      </p:sp>
    </p:spTree>
    <p:extLst>
      <p:ext uri="{BB962C8B-B14F-4D97-AF65-F5344CB8AC3E}">
        <p14:creationId xmlns:p14="http://schemas.microsoft.com/office/powerpoint/2010/main" val="1085796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21</a:t>
            </a:fld>
            <a:endParaRPr lang="tr-TR" dirty="0"/>
          </a:p>
        </p:txBody>
      </p:sp>
    </p:spTree>
    <p:extLst>
      <p:ext uri="{BB962C8B-B14F-4D97-AF65-F5344CB8AC3E}">
        <p14:creationId xmlns:p14="http://schemas.microsoft.com/office/powerpoint/2010/main" val="45491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22</a:t>
            </a:fld>
            <a:endParaRPr lang="tr-TR" dirty="0"/>
          </a:p>
        </p:txBody>
      </p:sp>
    </p:spTree>
    <p:extLst>
      <p:ext uri="{BB962C8B-B14F-4D97-AF65-F5344CB8AC3E}">
        <p14:creationId xmlns:p14="http://schemas.microsoft.com/office/powerpoint/2010/main" val="627022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23</a:t>
            </a:fld>
            <a:endParaRPr lang="tr-TR" dirty="0"/>
          </a:p>
        </p:txBody>
      </p:sp>
    </p:spTree>
    <p:extLst>
      <p:ext uri="{BB962C8B-B14F-4D97-AF65-F5344CB8AC3E}">
        <p14:creationId xmlns:p14="http://schemas.microsoft.com/office/powerpoint/2010/main" val="64545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24</a:t>
            </a:fld>
            <a:endParaRPr lang="tr-TR" dirty="0"/>
          </a:p>
        </p:txBody>
      </p:sp>
    </p:spTree>
    <p:extLst>
      <p:ext uri="{BB962C8B-B14F-4D97-AF65-F5344CB8AC3E}">
        <p14:creationId xmlns:p14="http://schemas.microsoft.com/office/powerpoint/2010/main" val="180278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25</a:t>
            </a:fld>
            <a:endParaRPr lang="tr-TR" dirty="0"/>
          </a:p>
        </p:txBody>
      </p:sp>
    </p:spTree>
    <p:extLst>
      <p:ext uri="{BB962C8B-B14F-4D97-AF65-F5344CB8AC3E}">
        <p14:creationId xmlns:p14="http://schemas.microsoft.com/office/powerpoint/2010/main" val="1185388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26</a:t>
            </a:fld>
            <a:endParaRPr lang="tr-TR" dirty="0"/>
          </a:p>
        </p:txBody>
      </p:sp>
    </p:spTree>
    <p:extLst>
      <p:ext uri="{BB962C8B-B14F-4D97-AF65-F5344CB8AC3E}">
        <p14:creationId xmlns:p14="http://schemas.microsoft.com/office/powerpoint/2010/main" val="209893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27</a:t>
            </a:fld>
            <a:endParaRPr lang="tr-TR" dirty="0"/>
          </a:p>
        </p:txBody>
      </p:sp>
    </p:spTree>
    <p:extLst>
      <p:ext uri="{BB962C8B-B14F-4D97-AF65-F5344CB8AC3E}">
        <p14:creationId xmlns:p14="http://schemas.microsoft.com/office/powerpoint/2010/main" val="3601079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28</a:t>
            </a:fld>
            <a:endParaRPr lang="tr-TR" dirty="0"/>
          </a:p>
        </p:txBody>
      </p:sp>
    </p:spTree>
    <p:extLst>
      <p:ext uri="{BB962C8B-B14F-4D97-AF65-F5344CB8AC3E}">
        <p14:creationId xmlns:p14="http://schemas.microsoft.com/office/powerpoint/2010/main" val="4055687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29</a:t>
            </a:fld>
            <a:endParaRPr lang="tr-TR" dirty="0"/>
          </a:p>
        </p:txBody>
      </p:sp>
    </p:spTree>
    <p:extLst>
      <p:ext uri="{BB962C8B-B14F-4D97-AF65-F5344CB8AC3E}">
        <p14:creationId xmlns:p14="http://schemas.microsoft.com/office/powerpoint/2010/main" val="176310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a:t>
            </a:fld>
            <a:endParaRPr lang="tr-TR" dirty="0"/>
          </a:p>
        </p:txBody>
      </p:sp>
    </p:spTree>
    <p:extLst>
      <p:ext uri="{BB962C8B-B14F-4D97-AF65-F5344CB8AC3E}">
        <p14:creationId xmlns:p14="http://schemas.microsoft.com/office/powerpoint/2010/main" val="1816822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30</a:t>
            </a:fld>
            <a:endParaRPr lang="tr-TR" dirty="0"/>
          </a:p>
        </p:txBody>
      </p:sp>
    </p:spTree>
    <p:extLst>
      <p:ext uri="{BB962C8B-B14F-4D97-AF65-F5344CB8AC3E}">
        <p14:creationId xmlns:p14="http://schemas.microsoft.com/office/powerpoint/2010/main" val="3754954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31</a:t>
            </a:fld>
            <a:endParaRPr lang="tr-TR" dirty="0"/>
          </a:p>
        </p:txBody>
      </p:sp>
    </p:spTree>
    <p:extLst>
      <p:ext uri="{BB962C8B-B14F-4D97-AF65-F5344CB8AC3E}">
        <p14:creationId xmlns:p14="http://schemas.microsoft.com/office/powerpoint/2010/main" val="969398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32</a:t>
            </a:fld>
            <a:endParaRPr lang="tr-TR" dirty="0"/>
          </a:p>
        </p:txBody>
      </p:sp>
    </p:spTree>
    <p:extLst>
      <p:ext uri="{BB962C8B-B14F-4D97-AF65-F5344CB8AC3E}">
        <p14:creationId xmlns:p14="http://schemas.microsoft.com/office/powerpoint/2010/main" val="429185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33</a:t>
            </a:fld>
            <a:endParaRPr lang="tr-TR" dirty="0"/>
          </a:p>
        </p:txBody>
      </p:sp>
    </p:spTree>
    <p:extLst>
      <p:ext uri="{BB962C8B-B14F-4D97-AF65-F5344CB8AC3E}">
        <p14:creationId xmlns:p14="http://schemas.microsoft.com/office/powerpoint/2010/main" val="42011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34</a:t>
            </a:fld>
            <a:endParaRPr lang="tr-TR" dirty="0"/>
          </a:p>
        </p:txBody>
      </p:sp>
    </p:spTree>
    <p:extLst>
      <p:ext uri="{BB962C8B-B14F-4D97-AF65-F5344CB8AC3E}">
        <p14:creationId xmlns:p14="http://schemas.microsoft.com/office/powerpoint/2010/main" val="3316373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35</a:t>
            </a:fld>
            <a:endParaRPr lang="tr-TR" dirty="0"/>
          </a:p>
        </p:txBody>
      </p:sp>
    </p:spTree>
    <p:extLst>
      <p:ext uri="{BB962C8B-B14F-4D97-AF65-F5344CB8AC3E}">
        <p14:creationId xmlns:p14="http://schemas.microsoft.com/office/powerpoint/2010/main" val="2738004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36</a:t>
            </a:fld>
            <a:endParaRPr lang="tr-TR" dirty="0"/>
          </a:p>
        </p:txBody>
      </p:sp>
    </p:spTree>
    <p:extLst>
      <p:ext uri="{BB962C8B-B14F-4D97-AF65-F5344CB8AC3E}">
        <p14:creationId xmlns:p14="http://schemas.microsoft.com/office/powerpoint/2010/main" val="150837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37</a:t>
            </a:fld>
            <a:endParaRPr lang="tr-TR" dirty="0"/>
          </a:p>
        </p:txBody>
      </p:sp>
    </p:spTree>
    <p:extLst>
      <p:ext uri="{BB962C8B-B14F-4D97-AF65-F5344CB8AC3E}">
        <p14:creationId xmlns:p14="http://schemas.microsoft.com/office/powerpoint/2010/main" val="144133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38</a:t>
            </a:fld>
            <a:endParaRPr lang="tr-TR" dirty="0"/>
          </a:p>
        </p:txBody>
      </p:sp>
    </p:spTree>
    <p:extLst>
      <p:ext uri="{BB962C8B-B14F-4D97-AF65-F5344CB8AC3E}">
        <p14:creationId xmlns:p14="http://schemas.microsoft.com/office/powerpoint/2010/main" val="1604591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39</a:t>
            </a:fld>
            <a:endParaRPr lang="tr-TR" dirty="0"/>
          </a:p>
        </p:txBody>
      </p:sp>
    </p:spTree>
    <p:extLst>
      <p:ext uri="{BB962C8B-B14F-4D97-AF65-F5344CB8AC3E}">
        <p14:creationId xmlns:p14="http://schemas.microsoft.com/office/powerpoint/2010/main" val="2546855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a:t>
            </a:fld>
            <a:endParaRPr lang="tr-TR" dirty="0"/>
          </a:p>
        </p:txBody>
      </p:sp>
    </p:spTree>
    <p:extLst>
      <p:ext uri="{BB962C8B-B14F-4D97-AF65-F5344CB8AC3E}">
        <p14:creationId xmlns:p14="http://schemas.microsoft.com/office/powerpoint/2010/main" val="2041250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40</a:t>
            </a:fld>
            <a:endParaRPr lang="tr-TR" dirty="0"/>
          </a:p>
        </p:txBody>
      </p:sp>
    </p:spTree>
    <p:extLst>
      <p:ext uri="{BB962C8B-B14F-4D97-AF65-F5344CB8AC3E}">
        <p14:creationId xmlns:p14="http://schemas.microsoft.com/office/powerpoint/2010/main" val="1143990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41</a:t>
            </a:fld>
            <a:endParaRPr lang="tr-TR" dirty="0"/>
          </a:p>
        </p:txBody>
      </p:sp>
    </p:spTree>
    <p:extLst>
      <p:ext uri="{BB962C8B-B14F-4D97-AF65-F5344CB8AC3E}">
        <p14:creationId xmlns:p14="http://schemas.microsoft.com/office/powerpoint/2010/main" val="121508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42</a:t>
            </a:fld>
            <a:endParaRPr lang="tr-TR" dirty="0"/>
          </a:p>
        </p:txBody>
      </p:sp>
    </p:spTree>
    <p:extLst>
      <p:ext uri="{BB962C8B-B14F-4D97-AF65-F5344CB8AC3E}">
        <p14:creationId xmlns:p14="http://schemas.microsoft.com/office/powerpoint/2010/main" val="414400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43</a:t>
            </a:fld>
            <a:endParaRPr lang="tr-TR" dirty="0"/>
          </a:p>
        </p:txBody>
      </p:sp>
    </p:spTree>
    <p:extLst>
      <p:ext uri="{BB962C8B-B14F-4D97-AF65-F5344CB8AC3E}">
        <p14:creationId xmlns:p14="http://schemas.microsoft.com/office/powerpoint/2010/main" val="551176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44</a:t>
            </a:fld>
            <a:endParaRPr lang="tr-TR"/>
          </a:p>
        </p:txBody>
      </p:sp>
    </p:spTree>
    <p:extLst>
      <p:ext uri="{BB962C8B-B14F-4D97-AF65-F5344CB8AC3E}">
        <p14:creationId xmlns:p14="http://schemas.microsoft.com/office/powerpoint/2010/main" val="1362063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45</a:t>
            </a:fld>
            <a:endParaRPr lang="tr-TR" dirty="0"/>
          </a:p>
        </p:txBody>
      </p:sp>
    </p:spTree>
    <p:extLst>
      <p:ext uri="{BB962C8B-B14F-4D97-AF65-F5344CB8AC3E}">
        <p14:creationId xmlns:p14="http://schemas.microsoft.com/office/powerpoint/2010/main" val="4053603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46</a:t>
            </a:fld>
            <a:endParaRPr lang="tr-TR" dirty="0"/>
          </a:p>
        </p:txBody>
      </p:sp>
    </p:spTree>
    <p:extLst>
      <p:ext uri="{BB962C8B-B14F-4D97-AF65-F5344CB8AC3E}">
        <p14:creationId xmlns:p14="http://schemas.microsoft.com/office/powerpoint/2010/main" val="535582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47</a:t>
            </a:fld>
            <a:endParaRPr lang="tr-TR" dirty="0"/>
          </a:p>
        </p:txBody>
      </p:sp>
    </p:spTree>
    <p:extLst>
      <p:ext uri="{BB962C8B-B14F-4D97-AF65-F5344CB8AC3E}">
        <p14:creationId xmlns:p14="http://schemas.microsoft.com/office/powerpoint/2010/main" val="593525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48</a:t>
            </a:fld>
            <a:endParaRPr lang="tr-TR" dirty="0"/>
          </a:p>
        </p:txBody>
      </p:sp>
    </p:spTree>
    <p:extLst>
      <p:ext uri="{BB962C8B-B14F-4D97-AF65-F5344CB8AC3E}">
        <p14:creationId xmlns:p14="http://schemas.microsoft.com/office/powerpoint/2010/main" val="1005347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49</a:t>
            </a:fld>
            <a:endParaRPr lang="tr-TR" dirty="0"/>
          </a:p>
        </p:txBody>
      </p:sp>
    </p:spTree>
    <p:extLst>
      <p:ext uri="{BB962C8B-B14F-4D97-AF65-F5344CB8AC3E}">
        <p14:creationId xmlns:p14="http://schemas.microsoft.com/office/powerpoint/2010/main" val="2348084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a:t>
            </a:fld>
            <a:endParaRPr lang="tr-TR" dirty="0"/>
          </a:p>
        </p:txBody>
      </p:sp>
    </p:spTree>
    <p:extLst>
      <p:ext uri="{BB962C8B-B14F-4D97-AF65-F5344CB8AC3E}">
        <p14:creationId xmlns:p14="http://schemas.microsoft.com/office/powerpoint/2010/main" val="286485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50</a:t>
            </a:fld>
            <a:endParaRPr lang="tr-TR" dirty="0"/>
          </a:p>
        </p:txBody>
      </p:sp>
    </p:spTree>
    <p:extLst>
      <p:ext uri="{BB962C8B-B14F-4D97-AF65-F5344CB8AC3E}">
        <p14:creationId xmlns:p14="http://schemas.microsoft.com/office/powerpoint/2010/main" val="435566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51</a:t>
            </a:fld>
            <a:endParaRPr lang="tr-TR" dirty="0"/>
          </a:p>
        </p:txBody>
      </p:sp>
    </p:spTree>
    <p:extLst>
      <p:ext uri="{BB962C8B-B14F-4D97-AF65-F5344CB8AC3E}">
        <p14:creationId xmlns:p14="http://schemas.microsoft.com/office/powerpoint/2010/main" val="560783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52</a:t>
            </a:fld>
            <a:endParaRPr lang="tr-TR" dirty="0"/>
          </a:p>
        </p:txBody>
      </p:sp>
    </p:spTree>
    <p:extLst>
      <p:ext uri="{BB962C8B-B14F-4D97-AF65-F5344CB8AC3E}">
        <p14:creationId xmlns:p14="http://schemas.microsoft.com/office/powerpoint/2010/main" val="8186527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53</a:t>
            </a:fld>
            <a:endParaRPr lang="tr-TR" dirty="0"/>
          </a:p>
        </p:txBody>
      </p:sp>
    </p:spTree>
    <p:extLst>
      <p:ext uri="{BB962C8B-B14F-4D97-AF65-F5344CB8AC3E}">
        <p14:creationId xmlns:p14="http://schemas.microsoft.com/office/powerpoint/2010/main" val="657083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54</a:t>
            </a:fld>
            <a:endParaRPr lang="tr-TR" dirty="0"/>
          </a:p>
        </p:txBody>
      </p:sp>
    </p:spTree>
    <p:extLst>
      <p:ext uri="{BB962C8B-B14F-4D97-AF65-F5344CB8AC3E}">
        <p14:creationId xmlns:p14="http://schemas.microsoft.com/office/powerpoint/2010/main" val="28503501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55</a:t>
            </a:fld>
            <a:endParaRPr lang="tr-TR" dirty="0"/>
          </a:p>
        </p:txBody>
      </p:sp>
    </p:spTree>
    <p:extLst>
      <p:ext uri="{BB962C8B-B14F-4D97-AF65-F5344CB8AC3E}">
        <p14:creationId xmlns:p14="http://schemas.microsoft.com/office/powerpoint/2010/main" val="3688479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56</a:t>
            </a:fld>
            <a:endParaRPr lang="tr-TR" dirty="0"/>
          </a:p>
        </p:txBody>
      </p:sp>
    </p:spTree>
    <p:extLst>
      <p:ext uri="{BB962C8B-B14F-4D97-AF65-F5344CB8AC3E}">
        <p14:creationId xmlns:p14="http://schemas.microsoft.com/office/powerpoint/2010/main" val="3027635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57</a:t>
            </a:fld>
            <a:endParaRPr lang="tr-TR" dirty="0"/>
          </a:p>
        </p:txBody>
      </p:sp>
    </p:spTree>
    <p:extLst>
      <p:ext uri="{BB962C8B-B14F-4D97-AF65-F5344CB8AC3E}">
        <p14:creationId xmlns:p14="http://schemas.microsoft.com/office/powerpoint/2010/main" val="1625144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58</a:t>
            </a:fld>
            <a:endParaRPr lang="tr-TR" dirty="0"/>
          </a:p>
        </p:txBody>
      </p:sp>
    </p:spTree>
    <p:extLst>
      <p:ext uri="{BB962C8B-B14F-4D97-AF65-F5344CB8AC3E}">
        <p14:creationId xmlns:p14="http://schemas.microsoft.com/office/powerpoint/2010/main" val="3273379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59</a:t>
            </a:fld>
            <a:endParaRPr lang="tr-TR" dirty="0"/>
          </a:p>
        </p:txBody>
      </p:sp>
    </p:spTree>
    <p:extLst>
      <p:ext uri="{BB962C8B-B14F-4D97-AF65-F5344CB8AC3E}">
        <p14:creationId xmlns:p14="http://schemas.microsoft.com/office/powerpoint/2010/main" val="2492719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a:t>
            </a:fld>
            <a:endParaRPr lang="tr-TR" dirty="0"/>
          </a:p>
        </p:txBody>
      </p:sp>
    </p:spTree>
    <p:extLst>
      <p:ext uri="{BB962C8B-B14F-4D97-AF65-F5344CB8AC3E}">
        <p14:creationId xmlns:p14="http://schemas.microsoft.com/office/powerpoint/2010/main" val="1743116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60</a:t>
            </a:fld>
            <a:endParaRPr lang="tr-TR" dirty="0"/>
          </a:p>
        </p:txBody>
      </p:sp>
    </p:spTree>
    <p:extLst>
      <p:ext uri="{BB962C8B-B14F-4D97-AF65-F5344CB8AC3E}">
        <p14:creationId xmlns:p14="http://schemas.microsoft.com/office/powerpoint/2010/main" val="4129455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61</a:t>
            </a:fld>
            <a:endParaRPr lang="tr-TR" dirty="0"/>
          </a:p>
        </p:txBody>
      </p:sp>
    </p:spTree>
    <p:extLst>
      <p:ext uri="{BB962C8B-B14F-4D97-AF65-F5344CB8AC3E}">
        <p14:creationId xmlns:p14="http://schemas.microsoft.com/office/powerpoint/2010/main" val="1142591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62</a:t>
            </a:fld>
            <a:endParaRPr lang="tr-TR" dirty="0"/>
          </a:p>
        </p:txBody>
      </p:sp>
    </p:spTree>
    <p:extLst>
      <p:ext uri="{BB962C8B-B14F-4D97-AF65-F5344CB8AC3E}">
        <p14:creationId xmlns:p14="http://schemas.microsoft.com/office/powerpoint/2010/main" val="2844977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63</a:t>
            </a:fld>
            <a:endParaRPr lang="tr-TR" dirty="0"/>
          </a:p>
        </p:txBody>
      </p:sp>
    </p:spTree>
    <p:extLst>
      <p:ext uri="{BB962C8B-B14F-4D97-AF65-F5344CB8AC3E}">
        <p14:creationId xmlns:p14="http://schemas.microsoft.com/office/powerpoint/2010/main" val="431246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64</a:t>
            </a:fld>
            <a:endParaRPr lang="tr-TR" dirty="0"/>
          </a:p>
        </p:txBody>
      </p:sp>
    </p:spTree>
    <p:extLst>
      <p:ext uri="{BB962C8B-B14F-4D97-AF65-F5344CB8AC3E}">
        <p14:creationId xmlns:p14="http://schemas.microsoft.com/office/powerpoint/2010/main" val="32844439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65</a:t>
            </a:fld>
            <a:endParaRPr lang="tr-TR" dirty="0"/>
          </a:p>
        </p:txBody>
      </p:sp>
    </p:spTree>
    <p:extLst>
      <p:ext uri="{BB962C8B-B14F-4D97-AF65-F5344CB8AC3E}">
        <p14:creationId xmlns:p14="http://schemas.microsoft.com/office/powerpoint/2010/main" val="4043940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66</a:t>
            </a:fld>
            <a:endParaRPr lang="tr-TR" dirty="0"/>
          </a:p>
        </p:txBody>
      </p:sp>
    </p:spTree>
    <p:extLst>
      <p:ext uri="{BB962C8B-B14F-4D97-AF65-F5344CB8AC3E}">
        <p14:creationId xmlns:p14="http://schemas.microsoft.com/office/powerpoint/2010/main" val="2754782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67</a:t>
            </a:fld>
            <a:endParaRPr lang="tr-TR" dirty="0"/>
          </a:p>
        </p:txBody>
      </p:sp>
    </p:spTree>
    <p:extLst>
      <p:ext uri="{BB962C8B-B14F-4D97-AF65-F5344CB8AC3E}">
        <p14:creationId xmlns:p14="http://schemas.microsoft.com/office/powerpoint/2010/main" val="4191890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68</a:t>
            </a:fld>
            <a:endParaRPr lang="tr-TR" dirty="0"/>
          </a:p>
        </p:txBody>
      </p:sp>
    </p:spTree>
    <p:extLst>
      <p:ext uri="{BB962C8B-B14F-4D97-AF65-F5344CB8AC3E}">
        <p14:creationId xmlns:p14="http://schemas.microsoft.com/office/powerpoint/2010/main" val="17838764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69</a:t>
            </a:fld>
            <a:endParaRPr lang="tr-TR" dirty="0"/>
          </a:p>
        </p:txBody>
      </p:sp>
    </p:spTree>
    <p:extLst>
      <p:ext uri="{BB962C8B-B14F-4D97-AF65-F5344CB8AC3E}">
        <p14:creationId xmlns:p14="http://schemas.microsoft.com/office/powerpoint/2010/main" val="15641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7</a:t>
            </a:fld>
            <a:endParaRPr lang="tr-TR"/>
          </a:p>
        </p:txBody>
      </p:sp>
    </p:spTree>
    <p:extLst>
      <p:ext uri="{BB962C8B-B14F-4D97-AF65-F5344CB8AC3E}">
        <p14:creationId xmlns:p14="http://schemas.microsoft.com/office/powerpoint/2010/main" val="29058471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70</a:t>
            </a:fld>
            <a:endParaRPr lang="tr-TR" dirty="0"/>
          </a:p>
        </p:txBody>
      </p:sp>
    </p:spTree>
    <p:extLst>
      <p:ext uri="{BB962C8B-B14F-4D97-AF65-F5344CB8AC3E}">
        <p14:creationId xmlns:p14="http://schemas.microsoft.com/office/powerpoint/2010/main" val="23435217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71</a:t>
            </a:fld>
            <a:endParaRPr lang="tr-TR" dirty="0"/>
          </a:p>
        </p:txBody>
      </p:sp>
    </p:spTree>
    <p:extLst>
      <p:ext uri="{BB962C8B-B14F-4D97-AF65-F5344CB8AC3E}">
        <p14:creationId xmlns:p14="http://schemas.microsoft.com/office/powerpoint/2010/main" val="2092861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72</a:t>
            </a:fld>
            <a:endParaRPr lang="tr-TR" dirty="0"/>
          </a:p>
        </p:txBody>
      </p:sp>
    </p:spTree>
    <p:extLst>
      <p:ext uri="{BB962C8B-B14F-4D97-AF65-F5344CB8AC3E}">
        <p14:creationId xmlns:p14="http://schemas.microsoft.com/office/powerpoint/2010/main" val="2848710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73</a:t>
            </a:fld>
            <a:endParaRPr lang="tr-TR" dirty="0"/>
          </a:p>
        </p:txBody>
      </p:sp>
    </p:spTree>
    <p:extLst>
      <p:ext uri="{BB962C8B-B14F-4D97-AF65-F5344CB8AC3E}">
        <p14:creationId xmlns:p14="http://schemas.microsoft.com/office/powerpoint/2010/main" val="2115590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74</a:t>
            </a:fld>
            <a:endParaRPr lang="tr-TR" dirty="0"/>
          </a:p>
        </p:txBody>
      </p:sp>
    </p:spTree>
    <p:extLst>
      <p:ext uri="{BB962C8B-B14F-4D97-AF65-F5344CB8AC3E}">
        <p14:creationId xmlns:p14="http://schemas.microsoft.com/office/powerpoint/2010/main" val="40154350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75</a:t>
            </a:fld>
            <a:endParaRPr lang="tr-TR" dirty="0"/>
          </a:p>
        </p:txBody>
      </p:sp>
    </p:spTree>
    <p:extLst>
      <p:ext uri="{BB962C8B-B14F-4D97-AF65-F5344CB8AC3E}">
        <p14:creationId xmlns:p14="http://schemas.microsoft.com/office/powerpoint/2010/main" val="26695860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76</a:t>
            </a:fld>
            <a:endParaRPr lang="tr-TR" dirty="0"/>
          </a:p>
        </p:txBody>
      </p:sp>
    </p:spTree>
    <p:extLst>
      <p:ext uri="{BB962C8B-B14F-4D97-AF65-F5344CB8AC3E}">
        <p14:creationId xmlns:p14="http://schemas.microsoft.com/office/powerpoint/2010/main" val="23068278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77</a:t>
            </a:fld>
            <a:endParaRPr lang="tr-TR" dirty="0"/>
          </a:p>
        </p:txBody>
      </p:sp>
    </p:spTree>
    <p:extLst>
      <p:ext uri="{BB962C8B-B14F-4D97-AF65-F5344CB8AC3E}">
        <p14:creationId xmlns:p14="http://schemas.microsoft.com/office/powerpoint/2010/main" val="2795242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78</a:t>
            </a:fld>
            <a:endParaRPr lang="tr-TR" dirty="0"/>
          </a:p>
        </p:txBody>
      </p:sp>
    </p:spTree>
    <p:extLst>
      <p:ext uri="{BB962C8B-B14F-4D97-AF65-F5344CB8AC3E}">
        <p14:creationId xmlns:p14="http://schemas.microsoft.com/office/powerpoint/2010/main" val="2735396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79</a:t>
            </a:fld>
            <a:endParaRPr lang="tr-TR" dirty="0"/>
          </a:p>
        </p:txBody>
      </p:sp>
    </p:spTree>
    <p:extLst>
      <p:ext uri="{BB962C8B-B14F-4D97-AF65-F5344CB8AC3E}">
        <p14:creationId xmlns:p14="http://schemas.microsoft.com/office/powerpoint/2010/main" val="33735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a:t>
            </a:fld>
            <a:endParaRPr lang="tr-TR" dirty="0"/>
          </a:p>
        </p:txBody>
      </p:sp>
    </p:spTree>
    <p:extLst>
      <p:ext uri="{BB962C8B-B14F-4D97-AF65-F5344CB8AC3E}">
        <p14:creationId xmlns:p14="http://schemas.microsoft.com/office/powerpoint/2010/main" val="12170027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80</a:t>
            </a:fld>
            <a:endParaRPr lang="tr-TR"/>
          </a:p>
        </p:txBody>
      </p:sp>
    </p:spTree>
    <p:extLst>
      <p:ext uri="{BB962C8B-B14F-4D97-AF65-F5344CB8AC3E}">
        <p14:creationId xmlns:p14="http://schemas.microsoft.com/office/powerpoint/2010/main" val="33272305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81</a:t>
            </a:fld>
            <a:endParaRPr lang="tr-TR" dirty="0"/>
          </a:p>
        </p:txBody>
      </p:sp>
    </p:spTree>
    <p:extLst>
      <p:ext uri="{BB962C8B-B14F-4D97-AF65-F5344CB8AC3E}">
        <p14:creationId xmlns:p14="http://schemas.microsoft.com/office/powerpoint/2010/main" val="24857447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82</a:t>
            </a:fld>
            <a:endParaRPr lang="tr-TR" dirty="0"/>
          </a:p>
        </p:txBody>
      </p:sp>
    </p:spTree>
    <p:extLst>
      <p:ext uri="{BB962C8B-B14F-4D97-AF65-F5344CB8AC3E}">
        <p14:creationId xmlns:p14="http://schemas.microsoft.com/office/powerpoint/2010/main" val="3185928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83</a:t>
            </a:fld>
            <a:endParaRPr lang="tr-TR" dirty="0"/>
          </a:p>
        </p:txBody>
      </p:sp>
    </p:spTree>
    <p:extLst>
      <p:ext uri="{BB962C8B-B14F-4D97-AF65-F5344CB8AC3E}">
        <p14:creationId xmlns:p14="http://schemas.microsoft.com/office/powerpoint/2010/main" val="1126810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84</a:t>
            </a:fld>
            <a:endParaRPr lang="tr-TR" dirty="0"/>
          </a:p>
        </p:txBody>
      </p:sp>
    </p:spTree>
    <p:extLst>
      <p:ext uri="{BB962C8B-B14F-4D97-AF65-F5344CB8AC3E}">
        <p14:creationId xmlns:p14="http://schemas.microsoft.com/office/powerpoint/2010/main" val="24006394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85</a:t>
            </a:fld>
            <a:endParaRPr lang="tr-TR" dirty="0"/>
          </a:p>
        </p:txBody>
      </p:sp>
    </p:spTree>
    <p:extLst>
      <p:ext uri="{BB962C8B-B14F-4D97-AF65-F5344CB8AC3E}">
        <p14:creationId xmlns:p14="http://schemas.microsoft.com/office/powerpoint/2010/main" val="9446497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86</a:t>
            </a:fld>
            <a:endParaRPr lang="tr-TR" dirty="0"/>
          </a:p>
        </p:txBody>
      </p:sp>
    </p:spTree>
    <p:extLst>
      <p:ext uri="{BB962C8B-B14F-4D97-AF65-F5344CB8AC3E}">
        <p14:creationId xmlns:p14="http://schemas.microsoft.com/office/powerpoint/2010/main" val="23824526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87</a:t>
            </a:fld>
            <a:endParaRPr lang="tr-TR" dirty="0"/>
          </a:p>
        </p:txBody>
      </p:sp>
    </p:spTree>
    <p:extLst>
      <p:ext uri="{BB962C8B-B14F-4D97-AF65-F5344CB8AC3E}">
        <p14:creationId xmlns:p14="http://schemas.microsoft.com/office/powerpoint/2010/main" val="42678757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88</a:t>
            </a:fld>
            <a:endParaRPr lang="tr-TR" dirty="0"/>
          </a:p>
        </p:txBody>
      </p:sp>
    </p:spTree>
    <p:extLst>
      <p:ext uri="{BB962C8B-B14F-4D97-AF65-F5344CB8AC3E}">
        <p14:creationId xmlns:p14="http://schemas.microsoft.com/office/powerpoint/2010/main" val="25018059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89</a:t>
            </a:fld>
            <a:endParaRPr lang="tr-TR" dirty="0"/>
          </a:p>
        </p:txBody>
      </p:sp>
    </p:spTree>
    <p:extLst>
      <p:ext uri="{BB962C8B-B14F-4D97-AF65-F5344CB8AC3E}">
        <p14:creationId xmlns:p14="http://schemas.microsoft.com/office/powerpoint/2010/main" val="204224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a:t>
            </a:fld>
            <a:endParaRPr lang="tr-TR" dirty="0"/>
          </a:p>
        </p:txBody>
      </p:sp>
    </p:spTree>
    <p:extLst>
      <p:ext uri="{BB962C8B-B14F-4D97-AF65-F5344CB8AC3E}">
        <p14:creationId xmlns:p14="http://schemas.microsoft.com/office/powerpoint/2010/main" val="41983904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90</a:t>
            </a:fld>
            <a:endParaRPr lang="tr-TR" dirty="0"/>
          </a:p>
        </p:txBody>
      </p:sp>
    </p:spTree>
    <p:extLst>
      <p:ext uri="{BB962C8B-B14F-4D97-AF65-F5344CB8AC3E}">
        <p14:creationId xmlns:p14="http://schemas.microsoft.com/office/powerpoint/2010/main" val="42735693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91</a:t>
            </a:fld>
            <a:endParaRPr lang="tr-TR" dirty="0"/>
          </a:p>
        </p:txBody>
      </p:sp>
    </p:spTree>
    <p:extLst>
      <p:ext uri="{BB962C8B-B14F-4D97-AF65-F5344CB8AC3E}">
        <p14:creationId xmlns:p14="http://schemas.microsoft.com/office/powerpoint/2010/main" val="36365249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92</a:t>
            </a:fld>
            <a:endParaRPr lang="tr-TR" dirty="0"/>
          </a:p>
        </p:txBody>
      </p:sp>
    </p:spTree>
    <p:extLst>
      <p:ext uri="{BB962C8B-B14F-4D97-AF65-F5344CB8AC3E}">
        <p14:creationId xmlns:p14="http://schemas.microsoft.com/office/powerpoint/2010/main" val="378869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93</a:t>
            </a:fld>
            <a:endParaRPr lang="tr-TR" dirty="0"/>
          </a:p>
        </p:txBody>
      </p:sp>
    </p:spTree>
    <p:extLst>
      <p:ext uri="{BB962C8B-B14F-4D97-AF65-F5344CB8AC3E}">
        <p14:creationId xmlns:p14="http://schemas.microsoft.com/office/powerpoint/2010/main" val="26758054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94</a:t>
            </a:fld>
            <a:endParaRPr lang="tr-TR"/>
          </a:p>
        </p:txBody>
      </p:sp>
    </p:spTree>
    <p:extLst>
      <p:ext uri="{BB962C8B-B14F-4D97-AF65-F5344CB8AC3E}">
        <p14:creationId xmlns:p14="http://schemas.microsoft.com/office/powerpoint/2010/main" val="42033098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95</a:t>
            </a:fld>
            <a:endParaRPr lang="tr-TR" dirty="0"/>
          </a:p>
        </p:txBody>
      </p:sp>
    </p:spTree>
    <p:extLst>
      <p:ext uri="{BB962C8B-B14F-4D97-AF65-F5344CB8AC3E}">
        <p14:creationId xmlns:p14="http://schemas.microsoft.com/office/powerpoint/2010/main" val="2821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2" name="Serbest Biçimli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tr-TR" sz="1800" noProof="0" dirty="0"/>
          </a:p>
        </p:txBody>
      </p:sp>
      <p:sp>
        <p:nvSpPr>
          <p:cNvPr id="7" name="Serbest Biçimli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8" name="Serbest Biçimli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473F2141-2B44-4073-967E-1A20F0ED50B3}" type="datetime1">
              <a:rPr lang="tr-TR" noProof="0" smtClean="0"/>
              <a:t>30 Ara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Resim Yazılı İki Resim">
    <p:spTree>
      <p:nvGrpSpPr>
        <p:cNvPr id="1" name=""/>
        <p:cNvGrpSpPr/>
        <p:nvPr/>
      </p:nvGrpSpPr>
      <p:grpSpPr>
        <a:xfrm>
          <a:off x="0" y="0"/>
          <a:ext cx="0" cy="0"/>
          <a:chOff x="0" y="0"/>
          <a:chExt cx="0" cy="0"/>
        </a:xfrm>
      </p:grpSpPr>
      <p:sp>
        <p:nvSpPr>
          <p:cNvPr id="9" name="Dikdörtgen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Dikdörtgen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1" name="Dikdörtgen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12" name="Dikdörtgen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8" name="Resim Yer Tutucusu 2" descr="Resim eklemek için boş yer tutucu. Yer tutucuya tıklayın ve eklemek istediğiniz resmi seçin"/>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13" name="Metin Yer Tutucusu 3"/>
          <p:cNvSpPr>
            <a:spLocks noGrp="1"/>
          </p:cNvSpPr>
          <p:nvPr>
            <p:ph type="body" sz="half" idx="14"/>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66893326-C5C9-4658-A3E2-EC7D5EE91744}" type="datetime1">
              <a:rPr lang="tr-TR" noProof="0" smtClean="0"/>
              <a:t>30 Ara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689792A9-FE1C-414C-9F3A-87722AFF487F}" type="datetime1">
              <a:rPr lang="tr-TR" noProof="0" smtClean="0"/>
              <a:t>30 Ara 2022</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Dikey Başlık 1"/>
          <p:cNvSpPr>
            <a:spLocks noGrp="1"/>
          </p:cNvSpPr>
          <p:nvPr>
            <p:ph type="title" orient="vert"/>
          </p:nvPr>
        </p:nvSpPr>
        <p:spPr>
          <a:xfrm>
            <a:off x="9871318" y="685800"/>
            <a:ext cx="1033272" cy="5486400"/>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295400" y="685800"/>
            <a:ext cx="7976754" cy="548640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83855435-C7D4-4ECE-9CF0-B9D4F000183E}" type="datetime1">
              <a:rPr lang="tr-TR" noProof="0" smtClean="0"/>
              <a:t>30 Ara 2022</a:t>
            </a:fld>
            <a:endParaRPr lang="tr-TR" noProof="0" dirty="0"/>
          </a:p>
        </p:txBody>
      </p:sp>
      <p:sp>
        <p:nvSpPr>
          <p:cNvPr id="6" name="Slayt Numarası Yer Tutucusu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oş">
    <p:spTree>
      <p:nvGrpSpPr>
        <p:cNvPr id="1" name=""/>
        <p:cNvGrpSpPr/>
        <p:nvPr/>
      </p:nvGrpSpPr>
      <p:grpSpPr>
        <a:xfrm>
          <a:off x="0" y="0"/>
          <a:ext cx="0" cy="0"/>
          <a:chOff x="0" y="0"/>
          <a:chExt cx="0" cy="0"/>
        </a:xfrm>
      </p:grpSpPr>
      <p:sp>
        <p:nvSpPr>
          <p:cNvPr id="35" name="Resim Yer Tutucusu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rtlCol="0">
            <a:normAutofit/>
          </a:bodyPr>
          <a:lstStyle>
            <a:lvl1pPr marL="0" indent="0">
              <a:buNone/>
              <a:defRPr sz="1000"/>
            </a:lvl1pPr>
          </a:lstStyle>
          <a:p>
            <a:pPr rtl="0"/>
            <a:r>
              <a:rPr lang="tr-TR" noProof="0"/>
              <a:t>SİMGE</a:t>
            </a:r>
          </a:p>
        </p:txBody>
      </p:sp>
      <p:sp>
        <p:nvSpPr>
          <p:cNvPr id="36" name="Resim Yer Tutucusu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rtlCol="0">
            <a:normAutofit/>
          </a:bodyPr>
          <a:lstStyle>
            <a:lvl1pPr marL="0" indent="0">
              <a:buNone/>
              <a:defRPr sz="1000"/>
            </a:lvl1pPr>
          </a:lstStyle>
          <a:p>
            <a:pPr rtl="0"/>
            <a:r>
              <a:rPr lang="tr-TR" noProof="0"/>
              <a:t>SİMGE</a:t>
            </a:r>
          </a:p>
        </p:txBody>
      </p:sp>
      <p:sp>
        <p:nvSpPr>
          <p:cNvPr id="37" name="Resim Yer Tutucusu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rtlCol="0">
            <a:normAutofit/>
          </a:bodyPr>
          <a:lstStyle>
            <a:lvl1pPr marL="0" indent="0">
              <a:buNone/>
              <a:defRPr sz="1000"/>
            </a:lvl1pPr>
          </a:lstStyle>
          <a:p>
            <a:pPr rtl="0"/>
            <a:r>
              <a:rPr lang="tr-TR" noProof="0"/>
              <a:t>SİMGE</a:t>
            </a:r>
          </a:p>
        </p:txBody>
      </p:sp>
      <p:sp>
        <p:nvSpPr>
          <p:cNvPr id="38" name="Resim Yer Tutucusu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rtlCol="0">
            <a:normAutofit/>
          </a:bodyPr>
          <a:lstStyle>
            <a:lvl1pPr marL="0" indent="0">
              <a:buNone/>
              <a:defRPr sz="1000"/>
            </a:lvl1pPr>
          </a:lstStyle>
          <a:p>
            <a:pPr rtl="0"/>
            <a:r>
              <a:rPr lang="tr-TR" noProof="0"/>
              <a:t>SİMGE</a:t>
            </a:r>
          </a:p>
        </p:txBody>
      </p:sp>
      <p:sp>
        <p:nvSpPr>
          <p:cNvPr id="40" name="Metin Yer Tutucusu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1" name="Metin Yer Tutucusu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4" name="Metin Yer Tutucusu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5" name="Metin Yer Tutucusu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7" name="Metin Yer Tutucusu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dirty="0"/>
              <a:t>Düzenlemek İçin Tıklayın</a:t>
            </a:r>
          </a:p>
        </p:txBody>
      </p:sp>
      <p:sp>
        <p:nvSpPr>
          <p:cNvPr id="48" name="Metin Yer Tutucusu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49" name="Metin Yer Tutucusu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50" name="Metin Yer Tutucusu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2" name="Başlık 1">
            <a:extLst>
              <a:ext uri="{FF2B5EF4-FFF2-40B4-BE49-F238E27FC236}">
                <a16:creationId xmlns:a16="http://schemas.microsoft.com/office/drawing/2014/main" id="{CDFE23D0-0FF0-42C6-B15F-A719DFDD5264}"/>
              </a:ext>
            </a:extLst>
          </p:cNvPr>
          <p:cNvSpPr>
            <a:spLocks noGrp="1"/>
          </p:cNvSpPr>
          <p:nvPr>
            <p:ph type="title"/>
          </p:nvPr>
        </p:nvSpPr>
        <p:spPr/>
        <p:txBody>
          <a:bodyPr rtlCol="0"/>
          <a:lstStyle>
            <a:lvl1pPr>
              <a:defRPr>
                <a:latin typeface="Calibri Light" panose="020F0302020204030204" pitchFamily="34" charset="0"/>
                <a:cs typeface="Calibri Light" panose="020F0302020204030204" pitchFamily="34" charset="0"/>
              </a:defRPr>
            </a:lvl1pPr>
          </a:lstStyle>
          <a:p>
            <a:pPr rtl="0"/>
            <a:r>
              <a:rPr lang="tr-TR" noProof="0"/>
              <a:t>Asıl başlık stilini düzenlemek için tıklayın</a:t>
            </a:r>
          </a:p>
        </p:txBody>
      </p:sp>
    </p:spTree>
    <p:extLst>
      <p:ext uri="{BB962C8B-B14F-4D97-AF65-F5344CB8AC3E}">
        <p14:creationId xmlns:p14="http://schemas.microsoft.com/office/powerpoint/2010/main" val="375252938"/>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Zaman Çizelgesi ">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39" name="Metin Yer Tutucusu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0" name="Metin Yer Tutucusu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1" name="Metin Yer Tutucusu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2" name="Metin Yer Tutucusu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3" name="Metin Yer Tutucusu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4" name="Metin Yer Tutucusu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5" name="Metin Yer Tutucusu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6" name="Metin Yer Tutucusu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7" name="Metin Yer Tutucusu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8" name="Metin Yer Tutucusu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9" name="Metin Yer Tutucusu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0" name="Metin Yer Tutucusu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1" name="Metin Yer Tutucusu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2" name="Metin Yer Tutucusu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3" name="Metin Yer Tutucusu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4" name="Metin Yer Tutucusu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5" name="Metin Yer Tutucusu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6" name="Metin Yer Tutucusu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7" name="Metin Yer Tutucusu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8" name="Metin Yer Tutucusu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9" name="Metin Yer Tutucusu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0" name="Metin Yer Tutucusu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1" name="Metin Yer Tutucusu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2" name="Metin Yer Tutucusu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3" name="Metin Yer Tutucusu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4" name="Metin Yer Tutucusu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cxnSp>
        <p:nvCxnSpPr>
          <p:cNvPr id="65" name="Düz Bağlayıcı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Metin Yer Tutucusu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tr-TR" noProof="0"/>
              <a:t>Öğe Başlığı</a:t>
            </a:r>
          </a:p>
        </p:txBody>
      </p:sp>
      <p:sp>
        <p:nvSpPr>
          <p:cNvPr id="67" name="Metin Yer Tutucusu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tr-TR" noProof="0"/>
              <a:t>Ay, Yıl</a:t>
            </a:r>
          </a:p>
        </p:txBody>
      </p:sp>
      <p:sp>
        <p:nvSpPr>
          <p:cNvPr id="68" name="Tarih Yer Tutucusu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25972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EC2CF303-49A3-42BB-89CE-579AB752DA8A}" type="datetime1">
              <a:rPr lang="tr-TR" noProof="0" smtClean="0"/>
              <a:t>30 Ara 2022</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Resimli Başlık Slaydı">
    <p:spTree>
      <p:nvGrpSpPr>
        <p:cNvPr id="1" name=""/>
        <p:cNvGrpSpPr/>
        <p:nvPr/>
      </p:nvGrpSpPr>
      <p:grpSpPr>
        <a:xfrm>
          <a:off x="0" y="0"/>
          <a:ext cx="0" cy="0"/>
          <a:chOff x="0" y="0"/>
          <a:chExt cx="0" cy="0"/>
        </a:xfrm>
      </p:grpSpPr>
      <p:sp>
        <p:nvSpPr>
          <p:cNvPr id="10" name="Dikdörtgen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11" name="Serbest Biçimli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2" name="Serbest Biçimli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15" name="Resim Yer Tutucusu 14" descr="Resim eklemek için boş yer tutucu. Yer tutucuya tıklayın ve eklemek istediğiniz resmi seçin"/>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tr-TR" noProof="0"/>
              <a:t>Resim eklemek için simgeye tıklayın</a:t>
            </a:r>
            <a:endParaRPr lang="tr-TR" noProof="0" dirty="0"/>
          </a:p>
        </p:txBody>
      </p:sp>
      <p:sp>
        <p:nvSpPr>
          <p:cNvPr id="3" name="Alt Başlık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Dikdörtgen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8" name="Serbest Biçimli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9"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0"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295399" y="1828800"/>
            <a:ext cx="4572000" cy="43434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324600" y="1828799"/>
            <a:ext cx="4572000" cy="434340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CEBB5928-B851-4C9B-A365-E943A0712E3B}" type="datetime1">
              <a:rPr lang="tr-TR" noProof="0" smtClean="0"/>
              <a:t>30 Ara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2954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3246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7" name="Tarih Yer Tutucusu 6"/>
          <p:cNvSpPr>
            <a:spLocks noGrp="1"/>
          </p:cNvSpPr>
          <p:nvPr>
            <p:ph type="dt" sz="half" idx="10"/>
          </p:nvPr>
        </p:nvSpPr>
        <p:spPr/>
        <p:txBody>
          <a:bodyPr rtlCol="0"/>
          <a:lstStyle/>
          <a:p>
            <a:pPr rtl="0"/>
            <a:fld id="{47C100D9-B260-40AB-A91B-10D422B633BF}" type="datetime1">
              <a:rPr lang="tr-TR" noProof="0" smtClean="0"/>
              <a:t>30 Ara 2022</a:t>
            </a:fld>
            <a:endParaRPr lang="tr-TR" noProof="0" dirty="0"/>
          </a:p>
        </p:txBody>
      </p:sp>
      <p:sp>
        <p:nvSpPr>
          <p:cNvPr id="9" name="Slayt Numarası Yer Tutucusu 8"/>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4" name="Alt Bilgi Yer Tutucusu 3"/>
          <p:cNvSpPr>
            <a:spLocks noGrp="1"/>
          </p:cNvSpPr>
          <p:nvPr>
            <p:ph type="ftr" sz="quarter" idx="11"/>
          </p:nvPr>
        </p:nvSpPr>
        <p:spPr/>
        <p:txBody>
          <a:bodyPr rtlCol="0"/>
          <a:lstStyle/>
          <a:p>
            <a:pPr rtl="0"/>
            <a:r>
              <a:rPr lang="tr-TR" noProof="0" dirty="0"/>
              <a:t>Alt bilgi ekleme</a:t>
            </a:r>
          </a:p>
        </p:txBody>
      </p:sp>
      <p:sp>
        <p:nvSpPr>
          <p:cNvPr id="3" name="Tarih Yer Tutucusu 2"/>
          <p:cNvSpPr>
            <a:spLocks noGrp="1"/>
          </p:cNvSpPr>
          <p:nvPr>
            <p:ph type="dt" sz="half" idx="10"/>
          </p:nvPr>
        </p:nvSpPr>
        <p:spPr/>
        <p:txBody>
          <a:bodyPr rtlCol="0"/>
          <a:lstStyle/>
          <a:p>
            <a:pPr rtl="0"/>
            <a:fld id="{6FCF04A1-3FDA-4788-B104-5C4AF715F8CF}" type="datetime1">
              <a:rPr lang="tr-TR" noProof="0" smtClean="0"/>
              <a:t>30 Ara 2022</a:t>
            </a:fld>
            <a:endParaRPr lang="tr-TR" noProof="0" dirty="0"/>
          </a:p>
        </p:txBody>
      </p:sp>
      <p:sp>
        <p:nvSpPr>
          <p:cNvPr id="5" name="Slayt Numarası Yer Tutucusu 4"/>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3" name="Alt Bilgi Yer Tutucusu 2"/>
          <p:cNvSpPr>
            <a:spLocks noGrp="1"/>
          </p:cNvSpPr>
          <p:nvPr>
            <p:ph type="ftr" sz="quarter" idx="11"/>
          </p:nvPr>
        </p:nvSpPr>
        <p:spPr/>
        <p:txBody>
          <a:bodyPr rtlCol="0"/>
          <a:lstStyle/>
          <a:p>
            <a:pPr rtl="0"/>
            <a:r>
              <a:rPr lang="tr-TR" noProof="0" dirty="0"/>
              <a:t>Alt bilgi ekleme</a:t>
            </a:r>
          </a:p>
        </p:txBody>
      </p:sp>
      <p:sp>
        <p:nvSpPr>
          <p:cNvPr id="2" name="Tarih Yer Tutucusu 1"/>
          <p:cNvSpPr>
            <a:spLocks noGrp="1"/>
          </p:cNvSpPr>
          <p:nvPr>
            <p:ph type="dt" sz="half" idx="10"/>
          </p:nvPr>
        </p:nvSpPr>
        <p:spPr/>
        <p:txBody>
          <a:bodyPr rtlCol="0"/>
          <a:lstStyle/>
          <a:p>
            <a:pPr rtl="0"/>
            <a:fld id="{ABE7AC06-16C7-4E22-92E2-A09CBF697353}" type="datetime1">
              <a:rPr lang="tr-TR" noProof="0" smtClean="0"/>
              <a:t>30 Ara 2022</a:t>
            </a:fld>
            <a:endParaRPr lang="tr-TR" noProof="0" dirty="0"/>
          </a:p>
        </p:txBody>
      </p:sp>
      <p:sp>
        <p:nvSpPr>
          <p:cNvPr id="4" name="Slayt Numarası Yer Tutucusu 3"/>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chor="b"/>
          <a:lstStyle>
            <a:lvl1pPr>
              <a:defRPr sz="3200"/>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20CA3710-B7B2-45A3-A97E-36C6BBF524CF}" type="datetime1">
              <a:rPr lang="tr-TR" noProof="0" smtClean="0"/>
              <a:t>30 Ara 2022</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Dikdörtgen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Başlık Yer Tutucusu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5" name="Alt Bilgi Yer Tutucusu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tr-TR" noProof="0" dirty="0"/>
              <a:t>Alt bilgi ekleme</a:t>
            </a:r>
          </a:p>
        </p:txBody>
      </p:sp>
      <p:sp>
        <p:nvSpPr>
          <p:cNvPr id="4" name="Tarih Yer Tutucusu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EC851FCC-D80A-4BC9-9C3A-9FBC53472EC4}" type="datetime1">
              <a:rPr lang="tr-TR" noProof="0" smtClean="0"/>
              <a:t>30 Ara 2022</a:t>
            </a:fld>
            <a:endParaRPr lang="tr-TR" noProof="0" dirty="0"/>
          </a:p>
        </p:txBody>
      </p:sp>
      <p:sp>
        <p:nvSpPr>
          <p:cNvPr id="6" name="Slayt Numarası Yer Tutucusu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 id="2147483663" r:id="rId14"/>
    <p:sldLayoutId id="214748366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5.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ulteciler.org.tr/turkiyedeki-suriyeli-sayisi/?gclid=CjwKCAiAhqCdBhB0EiwAH8M_Grq30tQvM7ZDd9LA5_SLyGuYL4-jHFLvT9r-c4NzIR-tzDxJ2AdBlhoCg6UQAvD_BwE" TargetMode="External"/><Relationship Id="rId5" Type="http://schemas.openxmlformats.org/officeDocument/2006/relationships/hyperlink" Target="https://www.kaggle.com/code/acsolak34/applerevenue-eda-model-training/data" TargetMode="External"/><Relationship Id="rId4" Type="http://schemas.openxmlformats.org/officeDocument/2006/relationships/hyperlink" Target="https://www.kaggle.com/code/guveneyupcan/diabetes-classifica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3.png"/><Relationship Id="rId7" Type="http://schemas.openxmlformats.org/officeDocument/2006/relationships/image" Target="../media/image107.sv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38.sv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28.sv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sv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63.svg"/><Relationship Id="rId13" Type="http://schemas.openxmlformats.org/officeDocument/2006/relationships/image" Target="../media/image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 Id="rId14" Type="http://schemas.openxmlformats.org/officeDocument/2006/relationships/image" Target="../media/image168.jpe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8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3.png"/><Relationship Id="rId7" Type="http://schemas.openxmlformats.org/officeDocument/2006/relationships/image" Target="../media/image17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9.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51.sv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180.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9.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9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paralimani.com/turkiyenin-en-buyuk-25-sanayi-sehri-hangisi-haberi-58869" TargetMode="External"/><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hyperlink" Target="https://multeciler.org.tr/turkiyedeki-suriyeli-sayisi/" TargetMode="External"/><Relationship Id="rId2" Type="http://schemas.openxmlformats.org/officeDocument/2006/relationships/notesSlide" Target="../notesSlides/notesSlide94.xml"/><Relationship Id="rId1" Type="http://schemas.openxmlformats.org/officeDocument/2006/relationships/slideLayout" Target="../slideLayouts/slideLayout15.xml"/><Relationship Id="rId6" Type="http://schemas.openxmlformats.org/officeDocument/2006/relationships/image" Target="../media/image200.png"/><Relationship Id="rId11" Type="http://schemas.openxmlformats.org/officeDocument/2006/relationships/hyperlink" Target="https://www.haberturk.com/ilinizde-kac-issiz-var-3385503-ekonomi" TargetMode="External"/><Relationship Id="rId5" Type="http://schemas.openxmlformats.org/officeDocument/2006/relationships/image" Target="../media/image199.png"/><Relationship Id="rId15" Type="http://schemas.openxmlformats.org/officeDocument/2006/relationships/image" Target="../media/image202.png"/><Relationship Id="rId10" Type="http://schemas.openxmlformats.org/officeDocument/2006/relationships/hyperlink" Target="https://tr.wikipedia.org/wiki/T%C3%BCrkiye%27deki_%C3%BCniversiteler_listesi" TargetMode="External"/><Relationship Id="rId4" Type="http://schemas.openxmlformats.org/officeDocument/2006/relationships/image" Target="../media/image198.jpg"/><Relationship Id="rId9" Type="http://schemas.openxmlformats.org/officeDocument/2006/relationships/hyperlink" Target="https://dogruveri.com/turkiyede-illere-gore-universite-sayilari/" TargetMode="External"/><Relationship Id="rId14" Type="http://schemas.openxmlformats.org/officeDocument/2006/relationships/hyperlink" Target="https://www.dogrulukpayi.com/bulten/turkiye-de-suriyeli-siginmacilar?gclid=Cj0KCQjwmPSSBhCNARIsAH3cYgZM6CjH1JXQvjasbXiDMHlC6NAsAup4OIVqzptbL_D6xzSuIxw10U4aAni4EALw_wcB"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fik 3" descr="Çubuk grafik ana hat">
            <a:extLst>
              <a:ext uri="{FF2B5EF4-FFF2-40B4-BE49-F238E27FC236}">
                <a16:creationId xmlns:a16="http://schemas.microsoft.com/office/drawing/2014/main" id="{2F3ED4A6-E81F-B6E7-A119-9E005A02877C}"/>
              </a:ext>
            </a:extLst>
          </p:cNvPr>
          <p:cNvGrpSpPr/>
          <p:nvPr/>
        </p:nvGrpSpPr>
        <p:grpSpPr>
          <a:xfrm rot="248377">
            <a:off x="719707" y="996898"/>
            <a:ext cx="4876860" cy="5066816"/>
            <a:chOff x="4297796" y="3382951"/>
            <a:chExt cx="1605796" cy="1640305"/>
          </a:xfrm>
          <a:solidFill>
            <a:schemeClr val="tx1">
              <a:alpha val="8000"/>
            </a:schemeClr>
          </a:solidFill>
        </p:grpSpPr>
        <p:sp>
          <p:nvSpPr>
            <p:cNvPr id="5" name="Serbest Form: Şekil 4">
              <a:extLst>
                <a:ext uri="{FF2B5EF4-FFF2-40B4-BE49-F238E27FC236}">
                  <a16:creationId xmlns:a16="http://schemas.microsoft.com/office/drawing/2014/main" id="{1F497F30-8B0C-4370-2F1E-8828E04B5F35}"/>
                </a:ext>
              </a:extLst>
            </p:cNvPr>
            <p:cNvSpPr/>
            <p:nvPr/>
          </p:nvSpPr>
          <p:spPr>
            <a:xfrm>
              <a:off x="4298552" y="3382951"/>
              <a:ext cx="1605040" cy="1640305"/>
            </a:xfrm>
            <a:custGeom>
              <a:avLst/>
              <a:gdLst>
                <a:gd name="connsiteX0" fmla="*/ 1557813 w 1605040"/>
                <a:gd name="connsiteY0" fmla="*/ 0 h 1640305"/>
                <a:gd name="connsiteX1" fmla="*/ 1605041 w 1605040"/>
                <a:gd name="connsiteY1" fmla="*/ 0 h 1640305"/>
                <a:gd name="connsiteX2" fmla="*/ 1605041 w 1605040"/>
                <a:gd name="connsiteY2" fmla="*/ 1640305 h 1640305"/>
                <a:gd name="connsiteX3" fmla="*/ 0 w 1605040"/>
                <a:gd name="connsiteY3" fmla="*/ 1640305 h 1640305"/>
                <a:gd name="connsiteX4" fmla="*/ 0 w 1605040"/>
                <a:gd name="connsiteY4" fmla="*/ 1592061 h 1640305"/>
                <a:gd name="connsiteX5" fmla="*/ 1557813 w 1605040"/>
                <a:gd name="connsiteY5" fmla="*/ 1592061 h 1640305"/>
                <a:gd name="connsiteX6" fmla="*/ 1557813 w 1605040"/>
                <a:gd name="connsiteY6" fmla="*/ 0 h 16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5040" h="1640305">
                  <a:moveTo>
                    <a:pt x="1557813" y="0"/>
                  </a:moveTo>
                  <a:lnTo>
                    <a:pt x="1605041" y="0"/>
                  </a:lnTo>
                  <a:lnTo>
                    <a:pt x="1605041" y="1640305"/>
                  </a:lnTo>
                  <a:lnTo>
                    <a:pt x="0" y="1640305"/>
                  </a:lnTo>
                  <a:lnTo>
                    <a:pt x="0" y="1592061"/>
                  </a:lnTo>
                  <a:lnTo>
                    <a:pt x="1557813" y="1592061"/>
                  </a:lnTo>
                  <a:lnTo>
                    <a:pt x="1557813" y="0"/>
                  </a:lnTo>
                  <a:close/>
                </a:path>
              </a:pathLst>
            </a:custGeom>
            <a:grpFill/>
            <a:ln w="23515" cap="flat">
              <a:noFill/>
              <a:prstDash val="solid"/>
              <a:miter/>
            </a:ln>
          </p:spPr>
          <p:txBody>
            <a:bodyPr rtlCol="0" anchor="ctr"/>
            <a:lstStyle/>
            <a:p>
              <a:endParaRPr lang="tr-TR" dirty="0"/>
            </a:p>
          </p:txBody>
        </p:sp>
        <p:sp>
          <p:nvSpPr>
            <p:cNvPr id="6" name="Serbest Form: Şekil 5">
              <a:extLst>
                <a:ext uri="{FF2B5EF4-FFF2-40B4-BE49-F238E27FC236}">
                  <a16:creationId xmlns:a16="http://schemas.microsoft.com/office/drawing/2014/main" id="{3DECF631-440C-BF60-A372-E1456A5FB132}"/>
                </a:ext>
              </a:extLst>
            </p:cNvPr>
            <p:cNvSpPr/>
            <p:nvPr/>
          </p:nvSpPr>
          <p:spPr>
            <a:xfrm>
              <a:off x="5431266" y="3889661"/>
              <a:ext cx="283367" cy="941004"/>
            </a:xfrm>
            <a:custGeom>
              <a:avLst/>
              <a:gdLst>
                <a:gd name="connsiteX0" fmla="*/ 283368 w 283367"/>
                <a:gd name="connsiteY0" fmla="*/ 941004 h 941004"/>
                <a:gd name="connsiteX1" fmla="*/ 283368 w 283367"/>
                <a:gd name="connsiteY1" fmla="*/ 0 h 941004"/>
                <a:gd name="connsiteX2" fmla="*/ 0 w 283367"/>
                <a:gd name="connsiteY2" fmla="*/ 0 h 941004"/>
                <a:gd name="connsiteX3" fmla="*/ 0 w 283367"/>
                <a:gd name="connsiteY3" fmla="*/ 941004 h 941004"/>
                <a:gd name="connsiteX4" fmla="*/ 236140 w 283367"/>
                <a:gd name="connsiteY4" fmla="*/ 892760 h 941004"/>
                <a:gd name="connsiteX5" fmla="*/ 47228 w 283367"/>
                <a:gd name="connsiteY5" fmla="*/ 892760 h 941004"/>
                <a:gd name="connsiteX6" fmla="*/ 47228 w 283367"/>
                <a:gd name="connsiteY6" fmla="*/ 48244 h 941004"/>
                <a:gd name="connsiteX7" fmla="*/ 236140 w 283367"/>
                <a:gd name="connsiteY7" fmla="*/ 48244 h 94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941004">
                  <a:moveTo>
                    <a:pt x="283368" y="941004"/>
                  </a:moveTo>
                  <a:lnTo>
                    <a:pt x="283368" y="0"/>
                  </a:lnTo>
                  <a:lnTo>
                    <a:pt x="0" y="0"/>
                  </a:lnTo>
                  <a:lnTo>
                    <a:pt x="0" y="941004"/>
                  </a:lnTo>
                  <a:close/>
                  <a:moveTo>
                    <a:pt x="236140" y="892760"/>
                  </a:moveTo>
                  <a:lnTo>
                    <a:pt x="47228" y="892760"/>
                  </a:lnTo>
                  <a:lnTo>
                    <a:pt x="47228" y="48244"/>
                  </a:lnTo>
                  <a:lnTo>
                    <a:pt x="236140" y="48244"/>
                  </a:lnTo>
                  <a:close/>
                </a:path>
              </a:pathLst>
            </a:custGeom>
            <a:grpFill/>
            <a:ln w="23515" cap="flat">
              <a:noFill/>
              <a:prstDash val="solid"/>
              <a:miter/>
            </a:ln>
          </p:spPr>
          <p:txBody>
            <a:bodyPr rtlCol="0" anchor="ctr"/>
            <a:lstStyle/>
            <a:p>
              <a:endParaRPr lang="tr-TR" dirty="0"/>
            </a:p>
          </p:txBody>
        </p:sp>
        <p:sp>
          <p:nvSpPr>
            <p:cNvPr id="7" name="Serbest Form: Şekil 6">
              <a:extLst>
                <a:ext uri="{FF2B5EF4-FFF2-40B4-BE49-F238E27FC236}">
                  <a16:creationId xmlns:a16="http://schemas.microsoft.com/office/drawing/2014/main" id="{21247C7B-1762-13E4-8445-90822635BCAD}"/>
                </a:ext>
              </a:extLst>
            </p:cNvPr>
            <p:cNvSpPr/>
            <p:nvPr/>
          </p:nvSpPr>
          <p:spPr>
            <a:xfrm>
              <a:off x="5053443" y="3382951"/>
              <a:ext cx="283367" cy="1447714"/>
            </a:xfrm>
            <a:custGeom>
              <a:avLst/>
              <a:gdLst>
                <a:gd name="connsiteX0" fmla="*/ 283368 w 283367"/>
                <a:gd name="connsiteY0" fmla="*/ 1447714 h 1447714"/>
                <a:gd name="connsiteX1" fmla="*/ 283368 w 283367"/>
                <a:gd name="connsiteY1" fmla="*/ 0 h 1447714"/>
                <a:gd name="connsiteX2" fmla="*/ 0 w 283367"/>
                <a:gd name="connsiteY2" fmla="*/ 0 h 1447714"/>
                <a:gd name="connsiteX3" fmla="*/ 0 w 283367"/>
                <a:gd name="connsiteY3" fmla="*/ 1447714 h 1447714"/>
                <a:gd name="connsiteX4" fmla="*/ 236140 w 283367"/>
                <a:gd name="connsiteY4" fmla="*/ 1399470 h 1447714"/>
                <a:gd name="connsiteX5" fmla="*/ 47228 w 283367"/>
                <a:gd name="connsiteY5" fmla="*/ 1399470 h 1447714"/>
                <a:gd name="connsiteX6" fmla="*/ 47228 w 283367"/>
                <a:gd name="connsiteY6" fmla="*/ 48244 h 1447714"/>
                <a:gd name="connsiteX7" fmla="*/ 236140 w 283367"/>
                <a:gd name="connsiteY7" fmla="*/ 48244 h 144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1447714">
                  <a:moveTo>
                    <a:pt x="283368" y="1447714"/>
                  </a:moveTo>
                  <a:lnTo>
                    <a:pt x="283368" y="0"/>
                  </a:lnTo>
                  <a:lnTo>
                    <a:pt x="0" y="0"/>
                  </a:lnTo>
                  <a:lnTo>
                    <a:pt x="0" y="1447714"/>
                  </a:lnTo>
                  <a:close/>
                  <a:moveTo>
                    <a:pt x="236140" y="1399470"/>
                  </a:moveTo>
                  <a:lnTo>
                    <a:pt x="47228" y="1399470"/>
                  </a:lnTo>
                  <a:lnTo>
                    <a:pt x="47228" y="48244"/>
                  </a:lnTo>
                  <a:lnTo>
                    <a:pt x="236140" y="48244"/>
                  </a:lnTo>
                  <a:close/>
                </a:path>
              </a:pathLst>
            </a:custGeom>
            <a:grpFill/>
            <a:ln w="23515" cap="flat">
              <a:noFill/>
              <a:prstDash val="solid"/>
              <a:miter/>
            </a:ln>
          </p:spPr>
          <p:txBody>
            <a:bodyPr rtlCol="0" anchor="ctr"/>
            <a:lstStyle/>
            <a:p>
              <a:endParaRPr lang="tr-TR" dirty="0"/>
            </a:p>
          </p:txBody>
        </p:sp>
        <p:sp>
          <p:nvSpPr>
            <p:cNvPr id="10" name="Serbest Form: Şekil 9">
              <a:extLst>
                <a:ext uri="{FF2B5EF4-FFF2-40B4-BE49-F238E27FC236}">
                  <a16:creationId xmlns:a16="http://schemas.microsoft.com/office/drawing/2014/main" id="{4FC1B406-C013-8BDF-9A22-759329BCDE15}"/>
                </a:ext>
              </a:extLst>
            </p:cNvPr>
            <p:cNvSpPr/>
            <p:nvPr/>
          </p:nvSpPr>
          <p:spPr>
            <a:xfrm>
              <a:off x="4675619" y="3889661"/>
              <a:ext cx="283367" cy="941004"/>
            </a:xfrm>
            <a:custGeom>
              <a:avLst/>
              <a:gdLst>
                <a:gd name="connsiteX0" fmla="*/ 283368 w 283367"/>
                <a:gd name="connsiteY0" fmla="*/ 941004 h 941004"/>
                <a:gd name="connsiteX1" fmla="*/ 283368 w 283367"/>
                <a:gd name="connsiteY1" fmla="*/ 0 h 941004"/>
                <a:gd name="connsiteX2" fmla="*/ 0 w 283367"/>
                <a:gd name="connsiteY2" fmla="*/ 0 h 941004"/>
                <a:gd name="connsiteX3" fmla="*/ 0 w 283367"/>
                <a:gd name="connsiteY3" fmla="*/ 941004 h 941004"/>
                <a:gd name="connsiteX4" fmla="*/ 236140 w 283367"/>
                <a:gd name="connsiteY4" fmla="*/ 892760 h 941004"/>
                <a:gd name="connsiteX5" fmla="*/ 47228 w 283367"/>
                <a:gd name="connsiteY5" fmla="*/ 892760 h 941004"/>
                <a:gd name="connsiteX6" fmla="*/ 47228 w 283367"/>
                <a:gd name="connsiteY6" fmla="*/ 48244 h 941004"/>
                <a:gd name="connsiteX7" fmla="*/ 236140 w 283367"/>
                <a:gd name="connsiteY7" fmla="*/ 48244 h 941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941004">
                  <a:moveTo>
                    <a:pt x="283368" y="941004"/>
                  </a:moveTo>
                  <a:lnTo>
                    <a:pt x="283368" y="0"/>
                  </a:lnTo>
                  <a:lnTo>
                    <a:pt x="0" y="0"/>
                  </a:lnTo>
                  <a:lnTo>
                    <a:pt x="0" y="941004"/>
                  </a:lnTo>
                  <a:close/>
                  <a:moveTo>
                    <a:pt x="236140" y="892760"/>
                  </a:moveTo>
                  <a:lnTo>
                    <a:pt x="47228" y="892760"/>
                  </a:lnTo>
                  <a:lnTo>
                    <a:pt x="47228" y="48244"/>
                  </a:lnTo>
                  <a:lnTo>
                    <a:pt x="236140" y="48244"/>
                  </a:lnTo>
                  <a:close/>
                </a:path>
              </a:pathLst>
            </a:custGeom>
            <a:grpFill/>
            <a:ln w="23515" cap="flat">
              <a:noFill/>
              <a:prstDash val="solid"/>
              <a:miter/>
            </a:ln>
          </p:spPr>
          <p:txBody>
            <a:bodyPr rtlCol="0" anchor="ctr"/>
            <a:lstStyle/>
            <a:p>
              <a:endParaRPr lang="tr-TR" dirty="0">
                <a:effectLst>
                  <a:outerShdw blurRad="38100" dist="38100" dir="2700000" algn="tl">
                    <a:srgbClr val="000000">
                      <a:alpha val="43137"/>
                    </a:srgbClr>
                  </a:outerShdw>
                </a:effectLst>
              </a:endParaRPr>
            </a:p>
          </p:txBody>
        </p:sp>
        <p:sp>
          <p:nvSpPr>
            <p:cNvPr id="11" name="Serbest Form: Şekil 10">
              <a:extLst>
                <a:ext uri="{FF2B5EF4-FFF2-40B4-BE49-F238E27FC236}">
                  <a16:creationId xmlns:a16="http://schemas.microsoft.com/office/drawing/2014/main" id="{AAD3DBCB-4E81-4829-C050-ECEB47003EE0}"/>
                </a:ext>
              </a:extLst>
            </p:cNvPr>
            <p:cNvSpPr/>
            <p:nvPr/>
          </p:nvSpPr>
          <p:spPr>
            <a:xfrm>
              <a:off x="4297796" y="4299858"/>
              <a:ext cx="283367" cy="530807"/>
            </a:xfrm>
            <a:custGeom>
              <a:avLst/>
              <a:gdLst>
                <a:gd name="connsiteX0" fmla="*/ 283368 w 283367"/>
                <a:gd name="connsiteY0" fmla="*/ 0 h 530807"/>
                <a:gd name="connsiteX1" fmla="*/ 0 w 283367"/>
                <a:gd name="connsiteY1" fmla="*/ 0 h 530807"/>
                <a:gd name="connsiteX2" fmla="*/ 0 w 283367"/>
                <a:gd name="connsiteY2" fmla="*/ 530808 h 530807"/>
                <a:gd name="connsiteX3" fmla="*/ 283368 w 283367"/>
                <a:gd name="connsiteY3" fmla="*/ 530808 h 530807"/>
                <a:gd name="connsiteX4" fmla="*/ 236140 w 283367"/>
                <a:gd name="connsiteY4" fmla="*/ 482563 h 530807"/>
                <a:gd name="connsiteX5" fmla="*/ 47228 w 283367"/>
                <a:gd name="connsiteY5" fmla="*/ 482563 h 530807"/>
                <a:gd name="connsiteX6" fmla="*/ 47228 w 283367"/>
                <a:gd name="connsiteY6" fmla="*/ 48244 h 530807"/>
                <a:gd name="connsiteX7" fmla="*/ 236140 w 283367"/>
                <a:gd name="connsiteY7" fmla="*/ 48244 h 53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367" h="530807">
                  <a:moveTo>
                    <a:pt x="283368" y="0"/>
                  </a:moveTo>
                  <a:lnTo>
                    <a:pt x="0" y="0"/>
                  </a:lnTo>
                  <a:lnTo>
                    <a:pt x="0" y="530808"/>
                  </a:lnTo>
                  <a:lnTo>
                    <a:pt x="283368" y="530808"/>
                  </a:lnTo>
                  <a:close/>
                  <a:moveTo>
                    <a:pt x="236140" y="482563"/>
                  </a:moveTo>
                  <a:lnTo>
                    <a:pt x="47228" y="482563"/>
                  </a:lnTo>
                  <a:lnTo>
                    <a:pt x="47228" y="48244"/>
                  </a:lnTo>
                  <a:lnTo>
                    <a:pt x="236140" y="48244"/>
                  </a:lnTo>
                  <a:close/>
                </a:path>
              </a:pathLst>
            </a:custGeom>
            <a:grpFill/>
            <a:ln w="23515" cap="flat">
              <a:noFill/>
              <a:prstDash val="solid"/>
              <a:miter/>
            </a:ln>
          </p:spPr>
          <p:txBody>
            <a:bodyPr rtlCol="0" anchor="ctr"/>
            <a:lstStyle/>
            <a:p>
              <a:endParaRPr lang="tr-TR"/>
            </a:p>
          </p:txBody>
        </p:sp>
      </p:grpSp>
      <p:sp>
        <p:nvSpPr>
          <p:cNvPr id="2" name="Başlık 1"/>
          <p:cNvSpPr>
            <a:spLocks noGrp="1"/>
          </p:cNvSpPr>
          <p:nvPr>
            <p:ph type="ctrTitle"/>
          </p:nvPr>
        </p:nvSpPr>
        <p:spPr>
          <a:xfrm>
            <a:off x="72820" y="2138229"/>
            <a:ext cx="6454454" cy="65787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ormAutofit/>
          </a:bodyPr>
          <a:lstStyle/>
          <a:p>
            <a:pPr algn="ctr" rtl="0"/>
            <a:r>
              <a:rPr lang="tr-TR" dirty="0"/>
              <a:t>MLP Sınıflandırma Projesi</a:t>
            </a:r>
          </a:p>
        </p:txBody>
      </p:sp>
      <p:pic>
        <p:nvPicPr>
          <p:cNvPr id="18" name="Resim Yer Tutucusu 17">
            <a:extLst>
              <a:ext uri="{FF2B5EF4-FFF2-40B4-BE49-F238E27FC236}">
                <a16:creationId xmlns:a16="http://schemas.microsoft.com/office/drawing/2014/main" id="{89A2291B-C542-4D58-A1F4-CF526C66A00A}"/>
              </a:ext>
            </a:extLst>
          </p:cNvPr>
          <p:cNvPicPr>
            <a:picLocks noGrp="1" noChangeAspect="1"/>
          </p:cNvPicPr>
          <p:nvPr>
            <p:ph type="pic" sz="quarter" idx="10"/>
          </p:nvPr>
        </p:nvPicPr>
        <p:blipFill>
          <a:blip r:embed="rId3"/>
          <a:srcRect l="23503" r="23503"/>
          <a:stretch/>
        </p:blipFill>
        <p:spPr>
          <a:xfrm>
            <a:off x="6743703" y="0"/>
            <a:ext cx="5448297" cy="6858000"/>
          </a:xfrm>
        </p:spPr>
      </p:pic>
      <p:sp>
        <p:nvSpPr>
          <p:cNvPr id="28" name="Alt Başlık 2">
            <a:extLst>
              <a:ext uri="{FF2B5EF4-FFF2-40B4-BE49-F238E27FC236}">
                <a16:creationId xmlns:a16="http://schemas.microsoft.com/office/drawing/2014/main" id="{47D43879-527E-4875-959E-8A45C4A00E70}"/>
              </a:ext>
            </a:extLst>
          </p:cNvPr>
          <p:cNvSpPr txBox="1">
            <a:spLocks/>
          </p:cNvSpPr>
          <p:nvPr/>
        </p:nvSpPr>
        <p:spPr>
          <a:xfrm>
            <a:off x="257257" y="3118160"/>
            <a:ext cx="3669481" cy="59261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800" b="1" dirty="0">
                <a:latin typeface="Amasis MT Pro Black" panose="02040A04050005020304" pitchFamily="18" charset="-94"/>
                <a:cs typeface="Aharoni" panose="02010803020104030203" pitchFamily="2" charset="-79"/>
              </a:rPr>
              <a:t>HAZIRLAYANLAR:</a:t>
            </a:r>
            <a:endParaRPr lang="ar-SA" sz="2800" b="1" dirty="0">
              <a:latin typeface="Amasis MT Pro Black" panose="02040A04050005020304" pitchFamily="18" charset="-94"/>
              <a:cs typeface="Aharoni" panose="02010803020104030203" pitchFamily="2" charset="-79"/>
            </a:endParaRPr>
          </a:p>
          <a:p>
            <a:pPr>
              <a:lnSpc>
                <a:spcPct val="100000"/>
              </a:lnSpc>
            </a:pPr>
            <a:endParaRPr lang="tr-TR" sz="2800" b="1" dirty="0">
              <a:latin typeface="Amasis MT Pro Black" panose="02040A04050005020304" pitchFamily="18" charset="-94"/>
              <a:cs typeface="Aharoni" panose="02010803020104030203" pitchFamily="2" charset="-79"/>
            </a:endParaRPr>
          </a:p>
        </p:txBody>
      </p:sp>
      <p:pic>
        <p:nvPicPr>
          <p:cNvPr id="47" name="Resim 46">
            <a:extLst>
              <a:ext uri="{FF2B5EF4-FFF2-40B4-BE49-F238E27FC236}">
                <a16:creationId xmlns:a16="http://schemas.microsoft.com/office/drawing/2014/main" id="{8E3F9A8C-D6CD-45ED-8808-EC83783DB7AE}"/>
              </a:ext>
            </a:extLst>
          </p:cNvPr>
          <p:cNvPicPr>
            <a:picLocks noChangeAspect="1"/>
          </p:cNvPicPr>
          <p:nvPr/>
        </p:nvPicPr>
        <p:blipFill>
          <a:blip r:embed="rId4"/>
          <a:stretch>
            <a:fillRect/>
          </a:stretch>
        </p:blipFill>
        <p:spPr>
          <a:xfrm>
            <a:off x="161739" y="6048420"/>
            <a:ext cx="1437512" cy="649723"/>
          </a:xfrm>
          <a:prstGeom prst="rect">
            <a:avLst/>
          </a:prstGeom>
        </p:spPr>
      </p:pic>
      <p:sp>
        <p:nvSpPr>
          <p:cNvPr id="8" name="Başlık 1">
            <a:extLst>
              <a:ext uri="{FF2B5EF4-FFF2-40B4-BE49-F238E27FC236}">
                <a16:creationId xmlns:a16="http://schemas.microsoft.com/office/drawing/2014/main" id="{1864C195-7A8C-B9AF-6AAB-0242E0822650}"/>
              </a:ext>
            </a:extLst>
          </p:cNvPr>
          <p:cNvSpPr txBox="1">
            <a:spLocks/>
          </p:cNvSpPr>
          <p:nvPr/>
        </p:nvSpPr>
        <p:spPr>
          <a:xfrm>
            <a:off x="1151796" y="28838"/>
            <a:ext cx="4296502" cy="6586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3600" dirty="0"/>
              <a:t>Yapay Sinir Ağları</a:t>
            </a:r>
          </a:p>
        </p:txBody>
      </p:sp>
      <p:sp>
        <p:nvSpPr>
          <p:cNvPr id="13" name="Başlık 1">
            <a:extLst>
              <a:ext uri="{FF2B5EF4-FFF2-40B4-BE49-F238E27FC236}">
                <a16:creationId xmlns:a16="http://schemas.microsoft.com/office/drawing/2014/main" id="{2B20E3D3-1608-DB5F-204B-5F1E8FA265B9}"/>
              </a:ext>
            </a:extLst>
          </p:cNvPr>
          <p:cNvSpPr txBox="1">
            <a:spLocks/>
          </p:cNvSpPr>
          <p:nvPr/>
        </p:nvSpPr>
        <p:spPr>
          <a:xfrm>
            <a:off x="1308922" y="886109"/>
            <a:ext cx="3785551" cy="34330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2000" b="1" dirty="0"/>
              <a:t>Dr. Öğr. Üyesi GAZİ AKGÜN</a:t>
            </a:r>
          </a:p>
        </p:txBody>
      </p:sp>
      <p:sp>
        <p:nvSpPr>
          <p:cNvPr id="21" name="Alt Başlık 2">
            <a:extLst>
              <a:ext uri="{FF2B5EF4-FFF2-40B4-BE49-F238E27FC236}">
                <a16:creationId xmlns:a16="http://schemas.microsoft.com/office/drawing/2014/main" id="{FF4D4D8A-ACF1-2602-4C44-72AD3E60039B}"/>
              </a:ext>
            </a:extLst>
          </p:cNvPr>
          <p:cNvSpPr txBox="1">
            <a:spLocks/>
          </p:cNvSpPr>
          <p:nvPr/>
        </p:nvSpPr>
        <p:spPr>
          <a:xfrm>
            <a:off x="257257" y="3778950"/>
            <a:ext cx="6600589" cy="160286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000" b="1" dirty="0"/>
              <a:t>Behçet MUHAMMED    – 200301109</a:t>
            </a:r>
          </a:p>
          <a:p>
            <a:pPr>
              <a:lnSpc>
                <a:spcPct val="100000"/>
              </a:lnSpc>
            </a:pPr>
            <a:r>
              <a:rPr lang="tr-TR" sz="2000" b="1" dirty="0" err="1"/>
              <a:t>Hazem</a:t>
            </a:r>
            <a:r>
              <a:rPr lang="tr-TR" sz="2000" b="1" dirty="0"/>
              <a:t> KATAIE               – 200301115</a:t>
            </a:r>
          </a:p>
          <a:p>
            <a:pPr>
              <a:lnSpc>
                <a:spcPct val="100000"/>
              </a:lnSpc>
            </a:pPr>
            <a:r>
              <a:rPr lang="tr-TR" sz="2000" b="1" dirty="0"/>
              <a:t>Tuğba KARADENİZ       – 200301025</a:t>
            </a:r>
          </a:p>
          <a:p>
            <a:pPr>
              <a:lnSpc>
                <a:spcPct val="100000"/>
              </a:lnSpc>
            </a:pPr>
            <a:endParaRPr lang="tr-TR" sz="2800" b="1" dirty="0">
              <a:latin typeface="Amasis MT Pro Black" panose="02040A04050005020304" pitchFamily="18" charset="-94"/>
              <a:cs typeface="Aharoni" panose="02010803020104030203" pitchFamily="2" charset="-79"/>
            </a:endParaRPr>
          </a:p>
        </p:txBody>
      </p:sp>
      <p:cxnSp>
        <p:nvCxnSpPr>
          <p:cNvPr id="14" name="Düz Bağlayıcı 13">
            <a:extLst>
              <a:ext uri="{FF2B5EF4-FFF2-40B4-BE49-F238E27FC236}">
                <a16:creationId xmlns:a16="http://schemas.microsoft.com/office/drawing/2014/main" id="{45B2B5A2-202A-7F9B-BBF9-4EA9179E16B5}"/>
              </a:ext>
            </a:extLst>
          </p:cNvPr>
          <p:cNvCxnSpPr>
            <a:cxnSpLocks/>
          </p:cNvCxnSpPr>
          <p:nvPr/>
        </p:nvCxnSpPr>
        <p:spPr>
          <a:xfrm>
            <a:off x="1285923" y="778543"/>
            <a:ext cx="3723763" cy="3141"/>
          </a:xfrm>
          <a:prstGeom prst="line">
            <a:avLst/>
          </a:prstGeom>
          <a:ln w="762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2C9EF24F-29D7-AA0C-9206-31FDED70A5E5}"/>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rPr>
              <a:t>1</a:t>
            </a:r>
          </a:p>
        </p:txBody>
      </p:sp>
      <p:sp>
        <p:nvSpPr>
          <p:cNvPr id="9" name="Başlık 1">
            <a:extLst>
              <a:ext uri="{FF2B5EF4-FFF2-40B4-BE49-F238E27FC236}">
                <a16:creationId xmlns:a16="http://schemas.microsoft.com/office/drawing/2014/main" id="{FA9F12DD-3B99-A07C-97C5-84F488F64E15}"/>
              </a:ext>
            </a:extLst>
          </p:cNvPr>
          <p:cNvSpPr txBox="1">
            <a:spLocks/>
          </p:cNvSpPr>
          <p:nvPr/>
        </p:nvSpPr>
        <p:spPr>
          <a:xfrm>
            <a:off x="2265794" y="1483445"/>
            <a:ext cx="1764019" cy="65787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b="1" dirty="0"/>
              <a:t>E.T.H.</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8" grpId="0"/>
      <p:bldP spid="13" grpId="0"/>
      <p:bldP spid="21"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pPr marL="0" indent="0" rtl="0">
              <a:buNone/>
            </a:pPr>
            <a:r>
              <a:rPr lang="tr-TR" sz="2500" b="1" dirty="0"/>
              <a:t>1- Veriler sınıflandırma algoritmasına uygun hale getirilir</a:t>
            </a:r>
            <a:r>
              <a:rPr lang="tr-TR" sz="2500" dirty="0"/>
              <a:t>.</a:t>
            </a:r>
          </a:p>
        </p:txBody>
      </p:sp>
      <p:sp>
        <p:nvSpPr>
          <p:cNvPr id="3" name="İçerik Yer Tutucusu 2"/>
          <p:cNvSpPr>
            <a:spLocks noGrp="1"/>
          </p:cNvSpPr>
          <p:nvPr>
            <p:ph idx="1"/>
          </p:nvPr>
        </p:nvSpPr>
        <p:spPr>
          <a:xfrm>
            <a:off x="134027" y="2418654"/>
            <a:ext cx="11048578" cy="1397413"/>
          </a:xfrm>
        </p:spPr>
        <p:txBody>
          <a:bodyPr rtlCol="0">
            <a:normAutofit/>
          </a:bodyPr>
          <a:lstStyle/>
          <a:p>
            <a:pPr marL="0" indent="0">
              <a:buNone/>
            </a:pPr>
            <a:r>
              <a:rPr lang="tr-TR" sz="3000" dirty="0"/>
              <a:t>Kullanılan tablo </a:t>
            </a:r>
            <a:r>
              <a:rPr lang="tr-TR" sz="3000" u="sng" dirty="0"/>
              <a:t>sadece </a:t>
            </a:r>
            <a:r>
              <a:rPr lang="tr-TR" sz="3000" dirty="0"/>
              <a:t>sayılardan oluştuğu için üzerinde bir oynama yapılmamış olup MLP Sınıflandırılmasına uygundur.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392678" y="6340151"/>
            <a:ext cx="604935"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10</a:t>
            </a:r>
          </a:p>
        </p:txBody>
      </p:sp>
      <p:pic>
        <p:nvPicPr>
          <p:cNvPr id="5" name="Grafik 4" descr="Onay işareti düz dolguyla">
            <a:extLst>
              <a:ext uri="{FF2B5EF4-FFF2-40B4-BE49-F238E27FC236}">
                <a16:creationId xmlns:a16="http://schemas.microsoft.com/office/drawing/2014/main" id="{9179DDB9-77A3-848F-2B4A-07CED4C29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1843" y="3591353"/>
            <a:ext cx="2180253" cy="2180253"/>
          </a:xfrm>
          <a:prstGeom prst="rect">
            <a:avLst/>
          </a:prstGeom>
        </p:spPr>
      </p:pic>
    </p:spTree>
    <p:extLst>
      <p:ext uri="{BB962C8B-B14F-4D97-AF65-F5344CB8AC3E}">
        <p14:creationId xmlns:p14="http://schemas.microsoft.com/office/powerpoint/2010/main" val="30841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2- Verileri içeren tablo CSV formatında Matlab programına </a:t>
            </a:r>
            <a:r>
              <a:rPr lang="tr-TR" sz="2300" b="1" dirty="0" err="1"/>
              <a:t>import</a:t>
            </a:r>
            <a:r>
              <a:rPr lang="tr-TR" sz="2300" b="1" dirty="0"/>
              <a:t> edilir.</a:t>
            </a:r>
          </a:p>
        </p:txBody>
      </p:sp>
      <p:sp>
        <p:nvSpPr>
          <p:cNvPr id="3" name="İçerik Yer Tutucusu 2"/>
          <p:cNvSpPr>
            <a:spLocks noGrp="1"/>
          </p:cNvSpPr>
          <p:nvPr>
            <p:ph idx="1"/>
          </p:nvPr>
        </p:nvSpPr>
        <p:spPr>
          <a:xfrm>
            <a:off x="360784" y="1675782"/>
            <a:ext cx="11255828" cy="310396"/>
          </a:xfrm>
        </p:spPr>
        <p:txBody>
          <a:bodyPr rtlCol="0">
            <a:normAutofit fontScale="775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11</a:t>
            </a:r>
          </a:p>
        </p:txBody>
      </p:sp>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5" name="Resim 4" descr="tablo içeren bir resim&#10;&#10;Açıklama otomatik olarak oluşturuldu">
            <a:extLst>
              <a:ext uri="{FF2B5EF4-FFF2-40B4-BE49-F238E27FC236}">
                <a16:creationId xmlns:a16="http://schemas.microsoft.com/office/drawing/2014/main" id="{A1FCED4A-C016-9635-99B8-49733D2FEF5A}"/>
              </a:ext>
            </a:extLst>
          </p:cNvPr>
          <p:cNvPicPr>
            <a:picLocks noChangeAspect="1"/>
          </p:cNvPicPr>
          <p:nvPr/>
        </p:nvPicPr>
        <p:blipFill>
          <a:blip r:embed="rId4"/>
          <a:stretch>
            <a:fillRect/>
          </a:stretch>
        </p:blipFill>
        <p:spPr>
          <a:xfrm>
            <a:off x="360784" y="2136710"/>
            <a:ext cx="11106538" cy="4413380"/>
          </a:xfrm>
          <a:prstGeom prst="rect">
            <a:avLst/>
          </a:prstGeom>
          <a:ln w="57150">
            <a:solidFill>
              <a:schemeClr val="accent2"/>
            </a:solidFill>
          </a:ln>
        </p:spPr>
      </p:pic>
      <p:sp>
        <p:nvSpPr>
          <p:cNvPr id="8" name="Oval 7">
            <a:extLst>
              <a:ext uri="{FF2B5EF4-FFF2-40B4-BE49-F238E27FC236}">
                <a16:creationId xmlns:a16="http://schemas.microsoft.com/office/drawing/2014/main" id="{6F11B085-A5C9-30B1-A518-5BF24DB09068}"/>
              </a:ext>
            </a:extLst>
          </p:cNvPr>
          <p:cNvSpPr/>
          <p:nvPr/>
        </p:nvSpPr>
        <p:spPr>
          <a:xfrm>
            <a:off x="7501812" y="1986178"/>
            <a:ext cx="1586204" cy="10730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a:extLst>
              <a:ext uri="{FF2B5EF4-FFF2-40B4-BE49-F238E27FC236}">
                <a16:creationId xmlns:a16="http://schemas.microsoft.com/office/drawing/2014/main" id="{56AD9295-E0C6-B594-307A-81B7F95B1BBA}"/>
              </a:ext>
            </a:extLst>
          </p:cNvPr>
          <p:cNvSpPr/>
          <p:nvPr/>
        </p:nvSpPr>
        <p:spPr>
          <a:xfrm>
            <a:off x="2111828" y="2245944"/>
            <a:ext cx="1586204" cy="5365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083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a:t>
            </a:r>
            <a:r>
              <a:rPr lang="tr-TR" sz="1700" dirty="0" err="1"/>
              <a:t>Matlab’in</a:t>
            </a:r>
            <a:r>
              <a:rPr lang="tr-TR" sz="1700" dirty="0"/>
              <a:t> </a:t>
            </a:r>
            <a:r>
              <a:rPr lang="tr-TR" sz="1700" b="1" dirty="0"/>
              <a:t>«normalize» </a:t>
            </a:r>
            <a:r>
              <a:rPr lang="tr-TR" sz="1700" dirty="0"/>
              <a:t>fonksiyonundan yardım alınarak Tablodaki 1 ile 8 arasındaki sütunlar seçilerek hücre içindeki veriler normalize edilmiştir.</a:t>
            </a:r>
          </a:p>
          <a:p>
            <a:pPr marL="0" indent="0">
              <a:buNone/>
            </a:pPr>
            <a:r>
              <a:rPr lang="tr-TR" sz="1700" dirty="0"/>
              <a:t>Not: Verilerin normalizasyonu 0 ile 1 arasında gerçekleşmiştir. Bunun için </a:t>
            </a:r>
            <a:r>
              <a:rPr lang="tr-TR" sz="1700" dirty="0">
                <a:solidFill>
                  <a:srgbClr val="B849DB"/>
                </a:solidFill>
              </a:rPr>
              <a:t>‘</a:t>
            </a:r>
            <a:r>
              <a:rPr lang="tr-TR" sz="1700" dirty="0" err="1">
                <a:solidFill>
                  <a:srgbClr val="B849DB"/>
                </a:solidFill>
              </a:rPr>
              <a:t>range</a:t>
            </a:r>
            <a:r>
              <a:rPr lang="tr-TR" sz="1700" dirty="0">
                <a:solidFill>
                  <a:srgbClr val="B849DB"/>
                </a:solidFill>
              </a:rPr>
              <a:t>’ </a:t>
            </a:r>
            <a:r>
              <a:rPr lang="tr-TR" sz="1700" dirty="0"/>
              <a:t>komutuna kullanılmıştır.</a:t>
            </a:r>
          </a:p>
          <a:p>
            <a:pPr marL="0" indent="0">
              <a:buNone/>
            </a:pPr>
            <a:endParaRPr lang="tr-TR" sz="17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11340" y="6340151"/>
            <a:ext cx="586274"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12</a:t>
            </a:r>
          </a:p>
        </p:txBody>
      </p:sp>
      <p:pic>
        <p:nvPicPr>
          <p:cNvPr id="5" name="Resim 4" descr="metin içeren bir resim&#10;&#10;Açıklama otomatik olarak oluşturuldu">
            <a:extLst>
              <a:ext uri="{FF2B5EF4-FFF2-40B4-BE49-F238E27FC236}">
                <a16:creationId xmlns:a16="http://schemas.microsoft.com/office/drawing/2014/main" id="{702C07A0-34D8-7EA4-80D6-33B0032A6DE0}"/>
              </a:ext>
            </a:extLst>
          </p:cNvPr>
          <p:cNvPicPr>
            <a:picLocks noChangeAspect="1"/>
          </p:cNvPicPr>
          <p:nvPr/>
        </p:nvPicPr>
        <p:blipFill>
          <a:blip r:embed="rId4"/>
          <a:stretch>
            <a:fillRect/>
          </a:stretch>
        </p:blipFill>
        <p:spPr>
          <a:xfrm>
            <a:off x="352494" y="2906404"/>
            <a:ext cx="6953376" cy="3741657"/>
          </a:xfrm>
          <a:prstGeom prst="rect">
            <a:avLst/>
          </a:prstGeom>
          <a:ln w="28575">
            <a:solidFill>
              <a:schemeClr val="accent2"/>
            </a:solidFill>
          </a:ln>
        </p:spPr>
      </p:pic>
    </p:spTree>
    <p:extLst>
      <p:ext uri="{BB962C8B-B14F-4D97-AF65-F5344CB8AC3E}">
        <p14:creationId xmlns:p14="http://schemas.microsoft.com/office/powerpoint/2010/main" val="8067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verilerimizin </a:t>
            </a:r>
            <a:r>
              <a:rPr lang="tr-TR" sz="1700" b="1" dirty="0"/>
              <a:t>normalize </a:t>
            </a:r>
            <a:r>
              <a:rPr lang="tr-TR" sz="1700" dirty="0"/>
              <a:t>edildiği açık bir şekilde gözlemlenmektedir. Tablodaki 1 ile 8 sütunların arasındaki veriler 0 ile 1 arasına indirgenmiştir.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85984" y="6340151"/>
            <a:ext cx="51162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13</a:t>
            </a:r>
          </a:p>
        </p:txBody>
      </p:sp>
      <p:pic>
        <p:nvPicPr>
          <p:cNvPr id="11" name="Resim 10" descr="tablo içeren bir resim&#10;&#10;Açıklama otomatik olarak oluşturuldu">
            <a:extLst>
              <a:ext uri="{FF2B5EF4-FFF2-40B4-BE49-F238E27FC236}">
                <a16:creationId xmlns:a16="http://schemas.microsoft.com/office/drawing/2014/main" id="{CDD41795-94E1-DFA7-6974-D9B7301C0554}"/>
              </a:ext>
            </a:extLst>
          </p:cNvPr>
          <p:cNvPicPr>
            <a:picLocks noChangeAspect="1"/>
          </p:cNvPicPr>
          <p:nvPr/>
        </p:nvPicPr>
        <p:blipFill rotWithShape="1">
          <a:blip r:embed="rId4"/>
          <a:srcRect r="3302"/>
          <a:stretch/>
        </p:blipFill>
        <p:spPr>
          <a:xfrm>
            <a:off x="309571" y="2286001"/>
            <a:ext cx="10234022" cy="4292082"/>
          </a:xfrm>
          <a:prstGeom prst="rect">
            <a:avLst/>
          </a:prstGeom>
          <a:ln w="28575">
            <a:solidFill>
              <a:schemeClr val="accent2"/>
            </a:solidFill>
          </a:ln>
        </p:spPr>
      </p:pic>
    </p:spTree>
    <p:extLst>
      <p:ext uri="{BB962C8B-B14F-4D97-AF65-F5344CB8AC3E}">
        <p14:creationId xmlns:p14="http://schemas.microsoft.com/office/powerpoint/2010/main" val="56446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605944"/>
            <a:ext cx="9276676" cy="531845"/>
          </a:xfrm>
        </p:spPr>
        <p:txBody>
          <a:bodyPr rtlCol="0">
            <a:normAutofit/>
          </a:bodyPr>
          <a:lstStyle/>
          <a:p>
            <a:pPr marL="0" indent="0" rtl="0">
              <a:buNone/>
            </a:pPr>
            <a:r>
              <a:rPr lang="tr-TR" sz="2800" b="1" dirty="0"/>
              <a:t>4- Hedef Sütununun vektörel dönüşümü:</a:t>
            </a:r>
          </a:p>
        </p:txBody>
      </p:sp>
      <p:sp>
        <p:nvSpPr>
          <p:cNvPr id="3" name="İçerik Yer Tutucusu 2"/>
          <p:cNvSpPr>
            <a:spLocks noGrp="1"/>
          </p:cNvSpPr>
          <p:nvPr>
            <p:ph idx="1"/>
          </p:nvPr>
        </p:nvSpPr>
        <p:spPr>
          <a:xfrm>
            <a:off x="134027" y="1639248"/>
            <a:ext cx="11972440" cy="5136635"/>
          </a:xfrm>
        </p:spPr>
        <p:txBody>
          <a:bodyPr rtlCol="0">
            <a:normAutofit/>
          </a:bodyPr>
          <a:lstStyle/>
          <a:p>
            <a:pPr marL="0" indent="0">
              <a:buNone/>
            </a:pPr>
            <a:r>
              <a:rPr lang="tr-TR" sz="1800" dirty="0"/>
              <a:t>Sınıflandırma olarak kullanılacak 9. sütunumuz olan </a:t>
            </a:r>
            <a:r>
              <a:rPr lang="tr-TR" sz="1800" b="1" dirty="0"/>
              <a:t>hedef </a:t>
            </a:r>
            <a:r>
              <a:rPr lang="tr-TR" sz="1800" dirty="0"/>
              <a:t>sütununun vektörel dönüşümü </a:t>
            </a:r>
            <a:r>
              <a:rPr lang="tr-TR" sz="1800" b="1" dirty="0"/>
              <a:t>Matlab </a:t>
            </a:r>
            <a:r>
              <a:rPr lang="tr-TR" sz="1800" dirty="0"/>
              <a:t>programının </a:t>
            </a:r>
            <a:r>
              <a:rPr lang="tr-TR" sz="1800" b="1" i="1" dirty="0"/>
              <a:t>ind2vec</a:t>
            </a:r>
            <a:r>
              <a:rPr lang="tr-TR" sz="1800" dirty="0"/>
              <a:t> fonksiyonuyla yapılır.</a:t>
            </a:r>
          </a:p>
          <a:p>
            <a:pPr marL="0" indent="0">
              <a:buNone/>
            </a:pPr>
            <a:r>
              <a:rPr lang="tr-TR" sz="1800" dirty="0"/>
              <a:t>Burada dikkat edilmesi gerekilen husus verilerin tekrardan </a:t>
            </a:r>
            <a:r>
              <a:rPr lang="tr-TR" sz="1800" b="1" dirty="0" err="1"/>
              <a:t>double</a:t>
            </a:r>
            <a:r>
              <a:rPr lang="tr-TR" sz="1800" dirty="0"/>
              <a:t> değişken matrisine dönüştürüldüğünden emin olunması gerekilir. Bunun içinde </a:t>
            </a:r>
            <a:r>
              <a:rPr lang="tr-TR" sz="1800" b="1" i="1" dirty="0"/>
              <a:t>ind2vec</a:t>
            </a:r>
            <a:r>
              <a:rPr lang="tr-TR" sz="1800" dirty="0"/>
              <a:t> fonksiyonun önüne </a:t>
            </a:r>
            <a:r>
              <a:rPr lang="tr-TR" sz="1800" b="1" i="1" dirty="0" err="1"/>
              <a:t>full</a:t>
            </a:r>
            <a:r>
              <a:rPr lang="tr-TR" sz="1800" dirty="0"/>
              <a:t> komutu eklenmelidir.</a:t>
            </a:r>
          </a:p>
          <a:p>
            <a:pPr marL="0" indent="0">
              <a:buNone/>
            </a:pPr>
            <a:endParaRPr lang="tr-TR" sz="18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14</a:t>
            </a:r>
          </a:p>
        </p:txBody>
      </p:sp>
      <p:pic>
        <p:nvPicPr>
          <p:cNvPr id="11" name="Resim 10">
            <a:extLst>
              <a:ext uri="{FF2B5EF4-FFF2-40B4-BE49-F238E27FC236}">
                <a16:creationId xmlns:a16="http://schemas.microsoft.com/office/drawing/2014/main" id="{A20196A2-C0F7-76F7-8A64-9F3E0B7B6F09}"/>
              </a:ext>
            </a:extLst>
          </p:cNvPr>
          <p:cNvPicPr>
            <a:picLocks noChangeAspect="1"/>
          </p:cNvPicPr>
          <p:nvPr/>
        </p:nvPicPr>
        <p:blipFill>
          <a:blip r:embed="rId4"/>
          <a:stretch>
            <a:fillRect/>
          </a:stretch>
        </p:blipFill>
        <p:spPr>
          <a:xfrm>
            <a:off x="1813189" y="4722616"/>
            <a:ext cx="8565622" cy="1653683"/>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7CDACC5C-381F-E781-BC0A-8156043C1EC2}"/>
              </a:ext>
            </a:extLst>
          </p:cNvPr>
          <p:cNvPicPr>
            <a:picLocks noChangeAspect="1"/>
          </p:cNvPicPr>
          <p:nvPr/>
        </p:nvPicPr>
        <p:blipFill>
          <a:blip r:embed="rId5"/>
          <a:stretch>
            <a:fillRect/>
          </a:stretch>
        </p:blipFill>
        <p:spPr>
          <a:xfrm>
            <a:off x="2593064" y="3174011"/>
            <a:ext cx="6408711" cy="1109051"/>
          </a:xfrm>
          <a:prstGeom prst="rect">
            <a:avLst/>
          </a:prstGeom>
        </p:spPr>
      </p:pic>
      <p:sp>
        <p:nvSpPr>
          <p:cNvPr id="4" name="İçerik Yer Tutucusu 2">
            <a:extLst>
              <a:ext uri="{FF2B5EF4-FFF2-40B4-BE49-F238E27FC236}">
                <a16:creationId xmlns:a16="http://schemas.microsoft.com/office/drawing/2014/main" id="{F1776E64-3CD0-83EF-DC0F-3D5DE65FF1A5}"/>
              </a:ext>
            </a:extLst>
          </p:cNvPr>
          <p:cNvSpPr txBox="1">
            <a:spLocks/>
          </p:cNvSpPr>
          <p:nvPr/>
        </p:nvSpPr>
        <p:spPr>
          <a:xfrm>
            <a:off x="4074656" y="4336082"/>
            <a:ext cx="5336047" cy="42580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500 veri Train, 268 veri test için ayrılmıştır.</a:t>
            </a:r>
          </a:p>
        </p:txBody>
      </p:sp>
      <p:cxnSp>
        <p:nvCxnSpPr>
          <p:cNvPr id="8" name="Düz Ok Bağlayıcısı 7">
            <a:extLst>
              <a:ext uri="{FF2B5EF4-FFF2-40B4-BE49-F238E27FC236}">
                <a16:creationId xmlns:a16="http://schemas.microsoft.com/office/drawing/2014/main" id="{A35C0E9B-E4D9-8877-162B-2888AA7CCC1D}"/>
              </a:ext>
            </a:extLst>
          </p:cNvPr>
          <p:cNvCxnSpPr/>
          <p:nvPr/>
        </p:nvCxnSpPr>
        <p:spPr>
          <a:xfrm flipH="1">
            <a:off x="4488024" y="3620278"/>
            <a:ext cx="2771192" cy="715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Düz Ok Bağlayıcısı 9">
            <a:extLst>
              <a:ext uri="{FF2B5EF4-FFF2-40B4-BE49-F238E27FC236}">
                <a16:creationId xmlns:a16="http://schemas.microsoft.com/office/drawing/2014/main" id="{80BBD469-CC55-FE52-63FE-3E247F9D9483}"/>
              </a:ext>
            </a:extLst>
          </p:cNvPr>
          <p:cNvCxnSpPr/>
          <p:nvPr/>
        </p:nvCxnSpPr>
        <p:spPr>
          <a:xfrm flipH="1">
            <a:off x="6096000" y="4046082"/>
            <a:ext cx="1041918" cy="29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7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631090"/>
          </a:xfrm>
        </p:spPr>
        <p:txBody>
          <a:bodyPr rtlCol="0">
            <a:normAutofit/>
          </a:bodyPr>
          <a:lstStyle/>
          <a:p>
            <a:pPr marL="0" indent="0" rtl="0">
              <a:buNone/>
            </a:pPr>
            <a:r>
              <a:rPr lang="tr-TR" sz="2800" b="1" dirty="0"/>
              <a:t>5- Verilerin; eğitim ve test olarak ayrılması:</a:t>
            </a:r>
          </a:p>
        </p:txBody>
      </p:sp>
      <p:sp>
        <p:nvSpPr>
          <p:cNvPr id="3" name="İçerik Yer Tutucusu 2"/>
          <p:cNvSpPr>
            <a:spLocks noGrp="1"/>
          </p:cNvSpPr>
          <p:nvPr>
            <p:ph idx="1"/>
          </p:nvPr>
        </p:nvSpPr>
        <p:spPr>
          <a:xfrm>
            <a:off x="134027" y="1639248"/>
            <a:ext cx="11048578" cy="5136635"/>
          </a:xfrm>
        </p:spPr>
        <p:txBody>
          <a:bodyPr rtlCol="0">
            <a:normAutofit/>
          </a:bodyPr>
          <a:lstStyle/>
          <a:p>
            <a:pPr marL="0" indent="0">
              <a:buNone/>
            </a:pPr>
            <a:r>
              <a:rPr lang="tr-TR" sz="2500" dirty="0"/>
              <a:t>Veriler; </a:t>
            </a:r>
            <a:r>
              <a:rPr lang="tr-TR" sz="2500" dirty="0" err="1"/>
              <a:t>data_train</a:t>
            </a:r>
            <a:r>
              <a:rPr lang="tr-TR" sz="2500" dirty="0"/>
              <a:t>, </a:t>
            </a:r>
            <a:r>
              <a:rPr lang="tr-TR" sz="2500" dirty="0" err="1"/>
              <a:t>data_test</a:t>
            </a:r>
            <a:r>
              <a:rPr lang="tr-TR" sz="2500" dirty="0"/>
              <a:t>, </a:t>
            </a:r>
            <a:r>
              <a:rPr lang="tr-TR" sz="2500" dirty="0" err="1"/>
              <a:t>label_train</a:t>
            </a:r>
            <a:r>
              <a:rPr lang="tr-TR" sz="2500" dirty="0"/>
              <a:t>, </a:t>
            </a:r>
            <a:r>
              <a:rPr lang="tr-TR" sz="2500" dirty="0" err="1"/>
              <a:t>label_test</a:t>
            </a:r>
            <a:r>
              <a:rPr lang="tr-TR" sz="2500" dirty="0"/>
              <a:t> olarak 4 ayrı matris parçasına ayrılır.</a:t>
            </a:r>
          </a:p>
          <a:p>
            <a:pPr marL="0" indent="0">
              <a:buNone/>
            </a:pPr>
            <a:r>
              <a:rPr lang="tr-TR" sz="1800" b="1" dirty="0" err="1"/>
              <a:t>data_train</a:t>
            </a:r>
            <a:r>
              <a:rPr lang="tr-TR" sz="1800" b="1" dirty="0"/>
              <a:t>: </a:t>
            </a:r>
            <a:r>
              <a:rPr lang="tr-TR" sz="1800" dirty="0"/>
              <a:t>Eğitilecek olan verileri içeren matris. (500x8)</a:t>
            </a:r>
          </a:p>
          <a:p>
            <a:pPr marL="0" indent="0">
              <a:buNone/>
            </a:pPr>
            <a:r>
              <a:rPr lang="tr-TR" sz="1800" b="1" dirty="0" err="1"/>
              <a:t>data_test</a:t>
            </a:r>
            <a:r>
              <a:rPr lang="tr-TR" sz="1800" b="1" dirty="0"/>
              <a:t>: </a:t>
            </a:r>
            <a:r>
              <a:rPr lang="tr-TR" sz="1800" dirty="0"/>
              <a:t>Test edilecek verileri içeren matris. (268x8)</a:t>
            </a:r>
          </a:p>
          <a:p>
            <a:pPr marL="0" indent="0">
              <a:buNone/>
            </a:pPr>
            <a:r>
              <a:rPr lang="tr-TR" sz="1800" b="1" dirty="0" err="1"/>
              <a:t>label_train</a:t>
            </a:r>
            <a:r>
              <a:rPr lang="tr-TR" sz="1800" b="1" dirty="0"/>
              <a:t>: </a:t>
            </a:r>
            <a:r>
              <a:rPr lang="tr-TR" sz="1800" dirty="0"/>
              <a:t>Hedef sütununu içeren matris. (2x500)</a:t>
            </a:r>
          </a:p>
          <a:p>
            <a:pPr marL="0" indent="0">
              <a:buNone/>
            </a:pPr>
            <a:r>
              <a:rPr lang="tr-TR" sz="1800" b="1" dirty="0" err="1"/>
              <a:t>label_test</a:t>
            </a:r>
            <a:r>
              <a:rPr lang="tr-TR" sz="1800" b="1" dirty="0"/>
              <a:t>: </a:t>
            </a:r>
            <a:r>
              <a:rPr lang="tr-TR" sz="1800" dirty="0"/>
              <a:t>Test verileri için ayrılan hedef sütununu içeren matris. (2x268)</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15</a:t>
            </a:r>
          </a:p>
        </p:txBody>
      </p:sp>
      <p:pic>
        <p:nvPicPr>
          <p:cNvPr id="5" name="Resim 4" descr="metin, iç mekan, ekran görüntüsü içeren bir resim&#10;&#10;Açıklama otomatik olarak oluşturuldu">
            <a:extLst>
              <a:ext uri="{FF2B5EF4-FFF2-40B4-BE49-F238E27FC236}">
                <a16:creationId xmlns:a16="http://schemas.microsoft.com/office/drawing/2014/main" id="{5D535A6F-9476-663C-B83A-0F5D3437F945}"/>
              </a:ext>
            </a:extLst>
          </p:cNvPr>
          <p:cNvPicPr>
            <a:picLocks noChangeAspect="1"/>
          </p:cNvPicPr>
          <p:nvPr/>
        </p:nvPicPr>
        <p:blipFill>
          <a:blip r:embed="rId4"/>
          <a:stretch>
            <a:fillRect/>
          </a:stretch>
        </p:blipFill>
        <p:spPr>
          <a:xfrm>
            <a:off x="2373879" y="4614877"/>
            <a:ext cx="6568873" cy="1661233"/>
          </a:xfrm>
          <a:prstGeom prst="rect">
            <a:avLst/>
          </a:prstGeom>
        </p:spPr>
      </p:pic>
    </p:spTree>
    <p:extLst>
      <p:ext uri="{BB962C8B-B14F-4D97-AF65-F5344CB8AC3E}">
        <p14:creationId xmlns:p14="http://schemas.microsoft.com/office/powerpoint/2010/main" val="190439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6- Gizli katman sayısı (</a:t>
            </a:r>
            <a:r>
              <a:rPr lang="tr-TR" sz="2800" b="1" dirty="0" err="1"/>
              <a:t>patternnet</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16</a:t>
            </a:r>
          </a:p>
        </p:txBody>
      </p:sp>
      <p:pic>
        <p:nvPicPr>
          <p:cNvPr id="4" name="Grafik 3" descr="Hiyerarşi ana hat">
            <a:extLst>
              <a:ext uri="{FF2B5EF4-FFF2-40B4-BE49-F238E27FC236}">
                <a16:creationId xmlns:a16="http://schemas.microsoft.com/office/drawing/2014/main" id="{1BDDDD0D-3780-3A7B-8BD8-9EFEDAA47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114095" y="2857232"/>
            <a:ext cx="2284141" cy="2284141"/>
          </a:xfrm>
          <a:prstGeom prst="rect">
            <a:avLst/>
          </a:prstGeom>
        </p:spPr>
      </p:pic>
      <p:pic>
        <p:nvPicPr>
          <p:cNvPr id="5" name="Grafik 4" descr="Hiyerarşi ana hat">
            <a:extLst>
              <a:ext uri="{FF2B5EF4-FFF2-40B4-BE49-F238E27FC236}">
                <a16:creationId xmlns:a16="http://schemas.microsoft.com/office/drawing/2014/main" id="{0D368727-F59A-706C-8A16-B2C2DF6FBC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7240926" y="2811983"/>
            <a:ext cx="2374641" cy="2374641"/>
          </a:xfrm>
          <a:prstGeom prst="rect">
            <a:avLst/>
          </a:prstGeom>
        </p:spPr>
      </p:pic>
      <p:sp>
        <p:nvSpPr>
          <p:cNvPr id="8" name="İçerik Yer Tutucusu 2">
            <a:extLst>
              <a:ext uri="{FF2B5EF4-FFF2-40B4-BE49-F238E27FC236}">
                <a16:creationId xmlns:a16="http://schemas.microsoft.com/office/drawing/2014/main" id="{AE6A9E8F-0F81-4901-B37A-9C40AA518D05}"/>
              </a:ext>
            </a:extLst>
          </p:cNvPr>
          <p:cNvSpPr txBox="1">
            <a:spLocks/>
          </p:cNvSpPr>
          <p:nvPr/>
        </p:nvSpPr>
        <p:spPr>
          <a:xfrm>
            <a:off x="194387" y="1769227"/>
            <a:ext cx="11912080" cy="120986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Gizli katman sayısı </a:t>
            </a:r>
            <a:r>
              <a:rPr lang="tr-TR" sz="2200" dirty="0" err="1"/>
              <a:t>rassal</a:t>
            </a:r>
            <a:r>
              <a:rPr lang="tr-TR" sz="2200" dirty="0"/>
              <a:t> belirlenir. Yüksek veya düşük bir değer olması algoritmamızı pozitif veya negatif yönde etkileyebilir. Elde edilecek sonuçlardan sonra duruma göre artırılıp azaltılabilir. </a:t>
            </a:r>
          </a:p>
        </p:txBody>
      </p:sp>
      <p:sp>
        <p:nvSpPr>
          <p:cNvPr id="9" name="İçerik Yer Tutucusu 2">
            <a:extLst>
              <a:ext uri="{FF2B5EF4-FFF2-40B4-BE49-F238E27FC236}">
                <a16:creationId xmlns:a16="http://schemas.microsoft.com/office/drawing/2014/main" id="{24E2571A-5113-F5E3-BA03-1907EEBB3BEF}"/>
              </a:ext>
            </a:extLst>
          </p:cNvPr>
          <p:cNvSpPr txBox="1">
            <a:spLocks/>
          </p:cNvSpPr>
          <p:nvPr/>
        </p:nvSpPr>
        <p:spPr>
          <a:xfrm>
            <a:off x="134027" y="5379829"/>
            <a:ext cx="11048578" cy="71783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3300" dirty="0"/>
              <a:t>Başlangıç olarak gizli katman sayısı 10 olarak alındı.</a:t>
            </a:r>
          </a:p>
        </p:txBody>
      </p:sp>
      <p:sp>
        <p:nvSpPr>
          <p:cNvPr id="11" name="Metin kutusu 10">
            <a:extLst>
              <a:ext uri="{FF2B5EF4-FFF2-40B4-BE49-F238E27FC236}">
                <a16:creationId xmlns:a16="http://schemas.microsoft.com/office/drawing/2014/main" id="{B59A583C-0B11-49C0-C165-C40A8D13B194}"/>
              </a:ext>
            </a:extLst>
          </p:cNvPr>
          <p:cNvSpPr txBox="1"/>
          <p:nvPr/>
        </p:nvSpPr>
        <p:spPr>
          <a:xfrm>
            <a:off x="4587940" y="3337582"/>
            <a:ext cx="2463282" cy="1323439"/>
          </a:xfrm>
          <a:prstGeom prst="rect">
            <a:avLst/>
          </a:prstGeom>
          <a:noFill/>
        </p:spPr>
        <p:txBody>
          <a:bodyPr wrap="square">
            <a:spAutoFit/>
          </a:bodyPr>
          <a:lstStyle/>
          <a:p>
            <a:r>
              <a:rPr lang="tr-TR" sz="8000" b="1" i="0" dirty="0">
                <a:solidFill>
                  <a:srgbClr val="000000"/>
                </a:solidFill>
                <a:effectLst/>
                <a:latin typeface="Consolas" panose="020B0609020204030204" pitchFamily="49" charset="0"/>
              </a:rPr>
              <a:t>1010</a:t>
            </a:r>
            <a:endParaRPr lang="tr-TR" sz="8000" dirty="0"/>
          </a:p>
        </p:txBody>
      </p:sp>
      <p:sp>
        <p:nvSpPr>
          <p:cNvPr id="12" name="İçerik Yer Tutucusu 2">
            <a:extLst>
              <a:ext uri="{FF2B5EF4-FFF2-40B4-BE49-F238E27FC236}">
                <a16:creationId xmlns:a16="http://schemas.microsoft.com/office/drawing/2014/main" id="{C25FBBA9-15D0-E6E6-FBBD-30ADADE6C09D}"/>
              </a:ext>
            </a:extLst>
          </p:cNvPr>
          <p:cNvSpPr txBox="1">
            <a:spLocks/>
          </p:cNvSpPr>
          <p:nvPr/>
        </p:nvSpPr>
        <p:spPr>
          <a:xfrm>
            <a:off x="9679327" y="3475858"/>
            <a:ext cx="2686372" cy="71783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8000" b="1" dirty="0">
                <a:latin typeface="Bradley Hand ITC" panose="03070402050302030203" pitchFamily="66" charset="0"/>
              </a:rPr>
              <a:t>OUT</a:t>
            </a:r>
          </a:p>
        </p:txBody>
      </p:sp>
      <p:sp>
        <p:nvSpPr>
          <p:cNvPr id="14" name="İçerik Yer Tutucusu 2">
            <a:extLst>
              <a:ext uri="{FF2B5EF4-FFF2-40B4-BE49-F238E27FC236}">
                <a16:creationId xmlns:a16="http://schemas.microsoft.com/office/drawing/2014/main" id="{410B2D95-91C3-E974-F386-6CAC79A08304}"/>
              </a:ext>
            </a:extLst>
          </p:cNvPr>
          <p:cNvSpPr txBox="1">
            <a:spLocks/>
          </p:cNvSpPr>
          <p:nvPr/>
        </p:nvSpPr>
        <p:spPr>
          <a:xfrm>
            <a:off x="486696" y="3462421"/>
            <a:ext cx="1527689" cy="71783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8000" b="1" dirty="0" err="1">
                <a:latin typeface="Bradley Hand ITC" panose="03070402050302030203" pitchFamily="66" charset="0"/>
              </a:rPr>
              <a:t>iN</a:t>
            </a:r>
            <a:endParaRPr lang="tr-TR" sz="8000" b="1" dirty="0">
              <a:latin typeface="Bradley Hand ITC" panose="03070402050302030203" pitchFamily="66" charset="0"/>
            </a:endParaRPr>
          </a:p>
        </p:txBody>
      </p:sp>
      <p:pic>
        <p:nvPicPr>
          <p:cNvPr id="10" name="Resim 9">
            <a:extLst>
              <a:ext uri="{FF2B5EF4-FFF2-40B4-BE49-F238E27FC236}">
                <a16:creationId xmlns:a16="http://schemas.microsoft.com/office/drawing/2014/main" id="{6E6D9584-3AA0-3E6C-1EDF-AADC09C4DE1C}"/>
              </a:ext>
            </a:extLst>
          </p:cNvPr>
          <p:cNvPicPr>
            <a:picLocks noChangeAspect="1"/>
          </p:cNvPicPr>
          <p:nvPr/>
        </p:nvPicPr>
        <p:blipFill>
          <a:blip r:embed="rId6"/>
          <a:stretch>
            <a:fillRect/>
          </a:stretch>
        </p:blipFill>
        <p:spPr>
          <a:xfrm>
            <a:off x="3576748" y="5997389"/>
            <a:ext cx="4417518" cy="555080"/>
          </a:xfrm>
          <a:prstGeom prst="rect">
            <a:avLst/>
          </a:prstGeom>
        </p:spPr>
      </p:pic>
    </p:spTree>
    <p:extLst>
      <p:ext uri="{BB962C8B-B14F-4D97-AF65-F5344CB8AC3E}">
        <p14:creationId xmlns:p14="http://schemas.microsoft.com/office/powerpoint/2010/main" val="111024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P spid="12" grpId="0" build="p"/>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17</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90754" y="1940502"/>
            <a:ext cx="11048578" cy="75604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Eğitimi başlatmak için </a:t>
            </a:r>
            <a:r>
              <a:rPr lang="tr-TR" sz="2500" dirty="0" err="1"/>
              <a:t>train</a:t>
            </a:r>
            <a:r>
              <a:rPr lang="tr-TR" sz="2500" dirty="0"/>
              <a:t> fonksiyonuna parametre olarak giriş ve çıkış verileri verilerek çalıştırılır. </a:t>
            </a:r>
          </a:p>
        </p:txBody>
      </p:sp>
      <p:pic>
        <p:nvPicPr>
          <p:cNvPr id="8" name="Resim 7">
            <a:extLst>
              <a:ext uri="{FF2B5EF4-FFF2-40B4-BE49-F238E27FC236}">
                <a16:creationId xmlns:a16="http://schemas.microsoft.com/office/drawing/2014/main" id="{6D8EDE7E-E531-3E36-B2C5-852E4640FF36}"/>
              </a:ext>
            </a:extLst>
          </p:cNvPr>
          <p:cNvPicPr>
            <a:picLocks noChangeAspect="1"/>
          </p:cNvPicPr>
          <p:nvPr/>
        </p:nvPicPr>
        <p:blipFill rotWithShape="1">
          <a:blip r:embed="rId4"/>
          <a:srcRect t="49632" b="14993"/>
          <a:stretch/>
        </p:blipFill>
        <p:spPr>
          <a:xfrm>
            <a:off x="2653570" y="2702544"/>
            <a:ext cx="6130211" cy="387789"/>
          </a:xfrm>
          <a:prstGeom prst="rect">
            <a:avLst/>
          </a:prstGeom>
        </p:spPr>
      </p:pic>
      <p:sp>
        <p:nvSpPr>
          <p:cNvPr id="9" name="İçerik Yer Tutucusu 2">
            <a:extLst>
              <a:ext uri="{FF2B5EF4-FFF2-40B4-BE49-F238E27FC236}">
                <a16:creationId xmlns:a16="http://schemas.microsoft.com/office/drawing/2014/main" id="{D822C858-C0B6-26D9-2EE9-CA241DDE738B}"/>
              </a:ext>
            </a:extLst>
          </p:cNvPr>
          <p:cNvSpPr txBox="1">
            <a:spLocks/>
          </p:cNvSpPr>
          <p:nvPr/>
        </p:nvSpPr>
        <p:spPr>
          <a:xfrm>
            <a:off x="390754" y="3304936"/>
            <a:ext cx="11048578" cy="53172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y1 ve c1 adlı iki değişken atanarak test verileri de eğitime tabi tutulur.</a:t>
            </a:r>
          </a:p>
        </p:txBody>
      </p:sp>
      <p:pic>
        <p:nvPicPr>
          <p:cNvPr id="11" name="Resim 10" descr="metin içeren bir resim&#10;&#10;Açıklama otomatik olarak oluşturuldu">
            <a:extLst>
              <a:ext uri="{FF2B5EF4-FFF2-40B4-BE49-F238E27FC236}">
                <a16:creationId xmlns:a16="http://schemas.microsoft.com/office/drawing/2014/main" id="{89921599-C35D-B6FA-A3A9-1A88C30A6675}"/>
              </a:ext>
            </a:extLst>
          </p:cNvPr>
          <p:cNvPicPr>
            <a:picLocks noChangeAspect="1"/>
          </p:cNvPicPr>
          <p:nvPr/>
        </p:nvPicPr>
        <p:blipFill>
          <a:blip r:embed="rId5"/>
          <a:stretch>
            <a:fillRect/>
          </a:stretch>
        </p:blipFill>
        <p:spPr>
          <a:xfrm>
            <a:off x="3477954" y="3813593"/>
            <a:ext cx="4874177" cy="2161298"/>
          </a:xfrm>
          <a:prstGeom prst="rect">
            <a:avLst/>
          </a:prstGeom>
        </p:spPr>
      </p:pic>
      <p:sp>
        <p:nvSpPr>
          <p:cNvPr id="10" name="İçerik Yer Tutucusu 2">
            <a:extLst>
              <a:ext uri="{FF2B5EF4-FFF2-40B4-BE49-F238E27FC236}">
                <a16:creationId xmlns:a16="http://schemas.microsoft.com/office/drawing/2014/main" id="{91914B98-717F-69E2-A3E2-DE9FAC1668F9}"/>
              </a:ext>
            </a:extLst>
          </p:cNvPr>
          <p:cNvSpPr txBox="1">
            <a:spLocks/>
          </p:cNvSpPr>
          <p:nvPr/>
        </p:nvSpPr>
        <p:spPr>
          <a:xfrm>
            <a:off x="134027" y="6286581"/>
            <a:ext cx="10762573" cy="44208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600" b="1" dirty="0"/>
              <a:t>Not: </a:t>
            </a:r>
            <a:r>
              <a:rPr lang="tr-TR" sz="1600" dirty="0" err="1"/>
              <a:t>Matlab’de</a:t>
            </a:r>
            <a:r>
              <a:rPr lang="tr-TR" sz="1600" dirty="0"/>
              <a:t> tasarlanan bu mimarinin kod kısmının tamamı ETH dosyasında </a:t>
            </a:r>
            <a:r>
              <a:rPr lang="tr-TR" sz="1600" b="1" dirty="0" err="1"/>
              <a:t>ETH_Projesi_alfa</a:t>
            </a:r>
            <a:r>
              <a:rPr lang="tr-TR" sz="1600" b="1" dirty="0"/>
              <a:t> </a:t>
            </a:r>
            <a:r>
              <a:rPr lang="tr-TR" sz="1600" dirty="0"/>
              <a:t>adıyla </a:t>
            </a:r>
            <a:r>
              <a:rPr lang="tr-TR" sz="1600" b="1" dirty="0"/>
              <a:t>.m</a:t>
            </a:r>
            <a:r>
              <a:rPr lang="tr-TR" sz="1600" dirty="0"/>
              <a:t> ve </a:t>
            </a:r>
            <a:r>
              <a:rPr lang="tr-TR" sz="1600" b="1" dirty="0"/>
              <a:t>.txt </a:t>
            </a:r>
            <a:r>
              <a:rPr lang="tr-TR" sz="1600" dirty="0"/>
              <a:t>formatında paylaşılmıştır.</a:t>
            </a:r>
          </a:p>
        </p:txBody>
      </p:sp>
    </p:spTree>
    <p:extLst>
      <p:ext uri="{BB962C8B-B14F-4D97-AF65-F5344CB8AC3E}">
        <p14:creationId xmlns:p14="http://schemas.microsoft.com/office/powerpoint/2010/main" val="279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18</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4088733" y="4683435"/>
            <a:ext cx="6697455"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 başlatıldığında </a:t>
            </a:r>
            <a:r>
              <a:rPr lang="tr-TR" sz="2500" dirty="0" err="1"/>
              <a:t>input</a:t>
            </a:r>
            <a:r>
              <a:rPr lang="tr-TR" sz="2500" dirty="0"/>
              <a:t> (giriş) verilerimizin sayısı 8, gizli katman sayısının  10 ve </a:t>
            </a:r>
            <a:r>
              <a:rPr lang="tr-TR" sz="2500" dirty="0" err="1"/>
              <a:t>output</a:t>
            </a:r>
            <a:r>
              <a:rPr lang="tr-TR" sz="2500" dirty="0"/>
              <a:t> (çıkış) verilerimizin 2 sınıftan oluştuğunu gözlemliyoruz.</a:t>
            </a:r>
          </a:p>
        </p:txBody>
      </p:sp>
      <p:pic>
        <p:nvPicPr>
          <p:cNvPr id="10" name="Resim 9">
            <a:extLst>
              <a:ext uri="{FF2B5EF4-FFF2-40B4-BE49-F238E27FC236}">
                <a16:creationId xmlns:a16="http://schemas.microsoft.com/office/drawing/2014/main" id="{66AA4A55-FDCA-58B8-E934-DA5F9B91E05E}"/>
              </a:ext>
            </a:extLst>
          </p:cNvPr>
          <p:cNvPicPr>
            <a:picLocks noChangeAspect="1"/>
          </p:cNvPicPr>
          <p:nvPr/>
        </p:nvPicPr>
        <p:blipFill>
          <a:blip r:embed="rId4"/>
          <a:stretch>
            <a:fillRect/>
          </a:stretch>
        </p:blipFill>
        <p:spPr>
          <a:xfrm>
            <a:off x="668688" y="3918871"/>
            <a:ext cx="1415692" cy="2173473"/>
          </a:xfrm>
          <a:prstGeom prst="rect">
            <a:avLst/>
          </a:prstGeom>
          <a:solidFill>
            <a:schemeClr val="accent2"/>
          </a:solidFill>
          <a:ln w="28575">
            <a:solidFill>
              <a:schemeClr val="accent2"/>
            </a:solidFill>
          </a:ln>
        </p:spPr>
      </p:pic>
      <p:pic>
        <p:nvPicPr>
          <p:cNvPr id="13" name="Resim 12">
            <a:extLst>
              <a:ext uri="{FF2B5EF4-FFF2-40B4-BE49-F238E27FC236}">
                <a16:creationId xmlns:a16="http://schemas.microsoft.com/office/drawing/2014/main" id="{54A95B55-9E6F-217B-FC17-E54A686C3FD6}"/>
              </a:ext>
            </a:extLst>
          </p:cNvPr>
          <p:cNvPicPr>
            <a:picLocks noChangeAspect="1"/>
          </p:cNvPicPr>
          <p:nvPr/>
        </p:nvPicPr>
        <p:blipFill rotWithShape="1">
          <a:blip r:embed="rId5"/>
          <a:srcRect l="1" t="4797" r="857" b="2858"/>
          <a:stretch/>
        </p:blipFill>
        <p:spPr>
          <a:xfrm>
            <a:off x="4088733" y="1794188"/>
            <a:ext cx="6247238" cy="2671042"/>
          </a:xfrm>
          <a:prstGeom prst="rect">
            <a:avLst/>
          </a:prstGeom>
          <a:ln w="38100">
            <a:solidFill>
              <a:schemeClr val="accent1"/>
            </a:solidFill>
          </a:ln>
        </p:spPr>
      </p:pic>
      <p:pic>
        <p:nvPicPr>
          <p:cNvPr id="15" name="Grafik 14" descr="Büyüteç ana hat">
            <a:extLst>
              <a:ext uri="{FF2B5EF4-FFF2-40B4-BE49-F238E27FC236}">
                <a16:creationId xmlns:a16="http://schemas.microsoft.com/office/drawing/2014/main" id="{A51A88EA-5B0F-3753-73BB-7DB02719AF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024" y="3129709"/>
            <a:ext cx="2884715" cy="2884715"/>
          </a:xfrm>
          <a:prstGeom prst="rect">
            <a:avLst/>
          </a:prstGeom>
        </p:spPr>
      </p:pic>
      <p:sp>
        <p:nvSpPr>
          <p:cNvPr id="16" name="İçerik Yer Tutucusu 2">
            <a:extLst>
              <a:ext uri="{FF2B5EF4-FFF2-40B4-BE49-F238E27FC236}">
                <a16:creationId xmlns:a16="http://schemas.microsoft.com/office/drawing/2014/main" id="{B59CA7F0-ED11-9B1F-21A0-BD6D041647B4}"/>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spTree>
    <p:extLst>
      <p:ext uri="{BB962C8B-B14F-4D97-AF65-F5344CB8AC3E}">
        <p14:creationId xmlns:p14="http://schemas.microsoft.com/office/powerpoint/2010/main" val="348321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19</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Burada eğitim için performans faktörü(kriteri) olarak </a:t>
            </a:r>
            <a:r>
              <a:rPr lang="tr-TR" sz="2500" b="1" dirty="0"/>
              <a:t>Cross </a:t>
            </a:r>
            <a:r>
              <a:rPr lang="tr-TR" sz="2500" b="1" dirty="0" err="1"/>
              <a:t>Entropy</a:t>
            </a:r>
            <a:r>
              <a:rPr lang="tr-TR" sz="2500" b="1" dirty="0"/>
              <a:t> </a:t>
            </a:r>
            <a:r>
              <a:rPr lang="tr-TR" sz="2500" dirty="0"/>
              <a:t>(varsayılan), Yöntem olarak </a:t>
            </a:r>
            <a:r>
              <a:rPr lang="tr-TR" sz="2500" b="1" dirty="0" err="1"/>
              <a:t>Scaled</a:t>
            </a:r>
            <a:r>
              <a:rPr lang="tr-TR" sz="2500" b="1" dirty="0"/>
              <a:t> </a:t>
            </a:r>
            <a:r>
              <a:rPr lang="tr-TR" sz="2500" b="1" dirty="0" err="1"/>
              <a:t>Conjugate</a:t>
            </a:r>
            <a:r>
              <a:rPr lang="tr-TR" sz="2500" b="1" dirty="0"/>
              <a:t> </a:t>
            </a:r>
            <a:r>
              <a:rPr lang="tr-TR" sz="2500" b="1" dirty="0" err="1"/>
              <a:t>Gradient</a:t>
            </a:r>
            <a:r>
              <a:rPr lang="tr-TR" sz="2500" b="1" dirty="0"/>
              <a:t> </a:t>
            </a:r>
            <a:r>
              <a:rPr lang="tr-TR" sz="2500" dirty="0"/>
              <a:t>(varsayılan ), hesaplama </a:t>
            </a:r>
            <a:r>
              <a:rPr lang="tr-TR" sz="2500" dirty="0" err="1"/>
              <a:t>fonkisyonu</a:t>
            </a:r>
            <a:r>
              <a:rPr lang="tr-TR" sz="2500" dirty="0"/>
              <a:t> </a:t>
            </a:r>
            <a:r>
              <a:rPr lang="tr-TR" sz="2500" dirty="0" err="1"/>
              <a:t>olarakda</a:t>
            </a:r>
            <a:r>
              <a:rPr lang="tr-TR" sz="2500" dirty="0"/>
              <a:t> (Matlab </a:t>
            </a:r>
            <a:r>
              <a:rPr lang="tr-TR" sz="2500" dirty="0" err="1"/>
              <a:t>execute</a:t>
            </a:r>
            <a:r>
              <a:rPr lang="tr-TR" sz="2500" dirty="0"/>
              <a:t>) MEX seçilmiştir.</a:t>
            </a:r>
          </a:p>
        </p:txBody>
      </p:sp>
      <p:pic>
        <p:nvPicPr>
          <p:cNvPr id="10" name="Resim 9">
            <a:extLst>
              <a:ext uri="{FF2B5EF4-FFF2-40B4-BE49-F238E27FC236}">
                <a16:creationId xmlns:a16="http://schemas.microsoft.com/office/drawing/2014/main" id="{66AA4A55-FDCA-58B8-E934-DA5F9B91E05E}"/>
              </a:ext>
            </a:extLst>
          </p:cNvPr>
          <p:cNvPicPr>
            <a:picLocks noChangeAspect="1"/>
          </p:cNvPicPr>
          <p:nvPr/>
        </p:nvPicPr>
        <p:blipFill>
          <a:blip r:embed="rId4"/>
          <a:stretch>
            <a:fillRect/>
          </a:stretch>
        </p:blipFill>
        <p:spPr>
          <a:xfrm>
            <a:off x="668688" y="3918871"/>
            <a:ext cx="1415692" cy="2173473"/>
          </a:xfrm>
          <a:prstGeom prst="rect">
            <a:avLst/>
          </a:prstGeom>
          <a:solidFill>
            <a:schemeClr val="accent2"/>
          </a:solidFill>
          <a:ln w="28575">
            <a:solidFill>
              <a:schemeClr val="accent2"/>
            </a:solidFill>
          </a:ln>
        </p:spPr>
      </p:pic>
      <p:pic>
        <p:nvPicPr>
          <p:cNvPr id="15" name="Grafik 14" descr="Büyüteç ana hat">
            <a:extLst>
              <a:ext uri="{FF2B5EF4-FFF2-40B4-BE49-F238E27FC236}">
                <a16:creationId xmlns:a16="http://schemas.microsoft.com/office/drawing/2014/main" id="{A51A88EA-5B0F-3753-73BB-7DB02719AF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196" y="3918871"/>
            <a:ext cx="1951231" cy="1951231"/>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D4E5CC68-3C46-4FC5-D806-E6ABE554EA53}"/>
              </a:ext>
            </a:extLst>
          </p:cNvPr>
          <p:cNvPicPr>
            <a:picLocks noChangeAspect="1"/>
          </p:cNvPicPr>
          <p:nvPr/>
        </p:nvPicPr>
        <p:blipFill>
          <a:blip r:embed="rId7"/>
          <a:stretch>
            <a:fillRect/>
          </a:stretch>
        </p:blipFill>
        <p:spPr>
          <a:xfrm>
            <a:off x="3287326" y="1931840"/>
            <a:ext cx="8382796" cy="2270341"/>
          </a:xfrm>
          <a:prstGeom prst="rect">
            <a:avLst/>
          </a:prstGeom>
          <a:ln w="28575">
            <a:solidFill>
              <a:schemeClr val="accent1"/>
            </a:solidFill>
          </a:ln>
        </p:spPr>
      </p:pic>
      <p:sp>
        <p:nvSpPr>
          <p:cNvPr id="9" name="İçerik Yer Tutucusu 2">
            <a:extLst>
              <a:ext uri="{FF2B5EF4-FFF2-40B4-BE49-F238E27FC236}">
                <a16:creationId xmlns:a16="http://schemas.microsoft.com/office/drawing/2014/main" id="{170EC680-674B-8A44-E034-D759ACD6A8E3}"/>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spTree>
    <p:extLst>
      <p:ext uri="{BB962C8B-B14F-4D97-AF65-F5344CB8AC3E}">
        <p14:creationId xmlns:p14="http://schemas.microsoft.com/office/powerpoint/2010/main" val="348261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95604" y="662472"/>
            <a:ext cx="1783702" cy="633871"/>
          </a:xfrm>
        </p:spPr>
        <p:txBody>
          <a:bodyPr rtlCol="0"/>
          <a:lstStyle/>
          <a:p>
            <a:pPr rtl="0"/>
            <a:r>
              <a:rPr lang="tr-TR" b="1" dirty="0"/>
              <a:t>ÖZET: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a:t>
            </a:r>
          </a:p>
        </p:txBody>
      </p:sp>
      <p:sp>
        <p:nvSpPr>
          <p:cNvPr id="8" name="İçerik Yer Tutucusu 2">
            <a:extLst>
              <a:ext uri="{FF2B5EF4-FFF2-40B4-BE49-F238E27FC236}">
                <a16:creationId xmlns:a16="http://schemas.microsoft.com/office/drawing/2014/main" id="{64AAF9FD-9501-2C78-96D7-C11C84F4E939}"/>
              </a:ext>
            </a:extLst>
          </p:cNvPr>
          <p:cNvSpPr>
            <a:spLocks noGrp="1"/>
          </p:cNvSpPr>
          <p:nvPr>
            <p:ph idx="1"/>
          </p:nvPr>
        </p:nvSpPr>
        <p:spPr>
          <a:xfrm>
            <a:off x="286138" y="2151848"/>
            <a:ext cx="10849221" cy="2269824"/>
          </a:xfrm>
        </p:spPr>
        <p:txBody>
          <a:bodyPr rtlCol="0">
            <a:normAutofit/>
          </a:bodyPr>
          <a:lstStyle/>
          <a:p>
            <a:pPr marL="0" indent="0" rtl="0">
              <a:buNone/>
            </a:pPr>
            <a:r>
              <a:rPr lang="tr-TR" sz="2000" dirty="0"/>
              <a:t>Bu Proje Kapsamında </a:t>
            </a:r>
            <a:r>
              <a:rPr lang="tr-TR" sz="2000" b="1" dirty="0"/>
              <a:t>3</a:t>
            </a:r>
            <a:r>
              <a:rPr lang="tr-TR" sz="2000" dirty="0"/>
              <a:t> adet konu seçilmiş olup </a:t>
            </a:r>
            <a:r>
              <a:rPr lang="tr-TR" sz="2000" b="1" dirty="0"/>
              <a:t>MLP</a:t>
            </a:r>
            <a:r>
              <a:rPr lang="tr-TR" sz="2000" dirty="0"/>
              <a:t> algoritması kullanılarak totalde </a:t>
            </a:r>
            <a:r>
              <a:rPr lang="tr-TR" sz="2000" b="1" dirty="0"/>
              <a:t>3</a:t>
            </a:r>
            <a:r>
              <a:rPr lang="tr-TR" sz="2000" dirty="0"/>
              <a:t> adet sınıflandırma algoritması tasarlanacaktır.</a:t>
            </a:r>
          </a:p>
          <a:p>
            <a:pPr marL="0" indent="0" rtl="0">
              <a:buNone/>
            </a:pPr>
            <a:r>
              <a:rPr lang="tr-TR" sz="2000" dirty="0"/>
              <a:t>Her proje sonunda tasarımlar testlere tabi tutularak kendi içinde </a:t>
            </a:r>
            <a:r>
              <a:rPr lang="tr-TR" sz="2000" b="1" dirty="0"/>
              <a:t>tutarlı</a:t>
            </a:r>
            <a:r>
              <a:rPr lang="tr-TR" sz="2000" dirty="0"/>
              <a:t> olup olmadığı kontrol edilecek, tutarlı olmayan mimariler </a:t>
            </a:r>
            <a:r>
              <a:rPr lang="tr-TR" sz="2000" dirty="0">
                <a:solidFill>
                  <a:srgbClr val="FF0000"/>
                </a:solidFill>
              </a:rPr>
              <a:t>başarısız</a:t>
            </a:r>
            <a:r>
              <a:rPr lang="tr-TR" sz="2000" dirty="0"/>
              <a:t> sayılacaktır.</a:t>
            </a:r>
          </a:p>
          <a:p>
            <a:pPr marL="0" indent="0" rtl="0">
              <a:buNone/>
            </a:pPr>
            <a:r>
              <a:rPr lang="tr-TR" sz="2000" dirty="0"/>
              <a:t>Tasarımlar için </a:t>
            </a:r>
            <a:r>
              <a:rPr lang="tr-TR" sz="2000" b="1" dirty="0"/>
              <a:t>Matlab</a:t>
            </a:r>
            <a:r>
              <a:rPr lang="tr-TR" sz="2000" dirty="0"/>
              <a:t> programı kullanılacak olup, Tasarlanan her mimariden                           elde edilen grafik, çizim ve görüntüler yorumlanacaktır.</a:t>
            </a:r>
          </a:p>
          <a:p>
            <a:pPr marL="0" indent="0" rtl="0">
              <a:buNone/>
            </a:pPr>
            <a:endParaRPr lang="tr-TR" sz="2000" b="1" dirty="0"/>
          </a:p>
        </p:txBody>
      </p:sp>
      <p:pic>
        <p:nvPicPr>
          <p:cNvPr id="4" name="Resim 3">
            <a:extLst>
              <a:ext uri="{FF2B5EF4-FFF2-40B4-BE49-F238E27FC236}">
                <a16:creationId xmlns:a16="http://schemas.microsoft.com/office/drawing/2014/main" id="{CA39CE98-C0BA-05E3-1797-99C02413DD38}"/>
              </a:ext>
            </a:extLst>
          </p:cNvPr>
          <p:cNvPicPr>
            <a:picLocks noChangeAspect="1"/>
          </p:cNvPicPr>
          <p:nvPr/>
        </p:nvPicPr>
        <p:blipFill>
          <a:blip r:embed="rId4"/>
          <a:stretch>
            <a:fillRect/>
          </a:stretch>
        </p:blipFill>
        <p:spPr>
          <a:xfrm>
            <a:off x="9523935" y="3515311"/>
            <a:ext cx="895621" cy="804761"/>
          </a:xfrm>
          <a:prstGeom prst="rect">
            <a:avLst/>
          </a:prstGeom>
        </p:spPr>
      </p:pic>
      <p:sp>
        <p:nvSpPr>
          <p:cNvPr id="5" name="İçerik Yer Tutucusu 2">
            <a:extLst>
              <a:ext uri="{FF2B5EF4-FFF2-40B4-BE49-F238E27FC236}">
                <a16:creationId xmlns:a16="http://schemas.microsoft.com/office/drawing/2014/main" id="{A7A0E654-323D-5CE5-71C4-F7F8360ACAB6}"/>
              </a:ext>
            </a:extLst>
          </p:cNvPr>
          <p:cNvSpPr txBox="1">
            <a:spLocks/>
          </p:cNvSpPr>
          <p:nvPr/>
        </p:nvSpPr>
        <p:spPr>
          <a:xfrm>
            <a:off x="286138" y="4526379"/>
            <a:ext cx="10849221" cy="226982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000" dirty="0"/>
              <a:t>Kullanılacak olan verilerin düzenlenmemiş hali, kaynakçası, düzenlenmiş hali (sınıflandırmaya uygun hale getirilen veriler) ve Matlab programında yazılan/yapılan her kod ayrıca ödev teslim raporunda detaylı bir şekilde yer alacaktır.</a:t>
            </a:r>
          </a:p>
          <a:p>
            <a:pPr marL="0" indent="0">
              <a:buFont typeface="Arial" panose="020B0604020202020204" pitchFamily="34" charset="0"/>
              <a:buNone/>
            </a:pPr>
            <a:r>
              <a:rPr lang="tr-TR" sz="2000" dirty="0"/>
              <a:t>Rapor bitiminde elde edilen tüm sonuçlar/veriler göz önüne alınarak projeden elde edilen kazanımlar/kazançlar/analizler tartışılacak olup rapor sonunda paylaşılacaktır.  </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20</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dirty="0"/>
              <a:t>Eğitim 11 (</a:t>
            </a:r>
            <a:r>
              <a:rPr lang="tr-TR" sz="2500" dirty="0" err="1"/>
              <a:t>Epoch</a:t>
            </a:r>
            <a:r>
              <a:rPr lang="tr-TR" sz="2500" dirty="0"/>
              <a:t>) iterasyon sürmüştür. </a:t>
            </a:r>
            <a:r>
              <a:rPr lang="tr-TR" sz="2500" dirty="0" err="1"/>
              <a:t>Validation</a:t>
            </a:r>
            <a:r>
              <a:rPr lang="tr-TR" sz="2500" dirty="0"/>
              <a:t> </a:t>
            </a:r>
            <a:r>
              <a:rPr lang="tr-TR" sz="2500" dirty="0" err="1"/>
              <a:t>Checks</a:t>
            </a:r>
            <a:r>
              <a:rPr lang="tr-TR" sz="2500" dirty="0"/>
              <a:t> (Kontrol edilen doğrulama verileri) 6 olarak oluşmuş olup, performans ve </a:t>
            </a:r>
            <a:r>
              <a:rPr lang="tr-TR" sz="2500" dirty="0" err="1"/>
              <a:t>gradient</a:t>
            </a:r>
            <a:r>
              <a:rPr lang="tr-TR" sz="2500" dirty="0"/>
              <a:t> değerleri istenilen noktaya gelmiştir.</a:t>
            </a:r>
          </a:p>
        </p:txBody>
      </p:sp>
      <p:pic>
        <p:nvPicPr>
          <p:cNvPr id="10" name="Resim 9">
            <a:extLst>
              <a:ext uri="{FF2B5EF4-FFF2-40B4-BE49-F238E27FC236}">
                <a16:creationId xmlns:a16="http://schemas.microsoft.com/office/drawing/2014/main" id="{66AA4A55-FDCA-58B8-E934-DA5F9B91E05E}"/>
              </a:ext>
            </a:extLst>
          </p:cNvPr>
          <p:cNvPicPr>
            <a:picLocks noChangeAspect="1"/>
          </p:cNvPicPr>
          <p:nvPr/>
        </p:nvPicPr>
        <p:blipFill>
          <a:blip r:embed="rId4"/>
          <a:stretch>
            <a:fillRect/>
          </a:stretch>
        </p:blipFill>
        <p:spPr>
          <a:xfrm>
            <a:off x="668688" y="3918871"/>
            <a:ext cx="1415692" cy="2173473"/>
          </a:xfrm>
          <a:prstGeom prst="rect">
            <a:avLst/>
          </a:prstGeom>
          <a:solidFill>
            <a:schemeClr val="accent2"/>
          </a:solidFill>
          <a:ln w="28575">
            <a:solidFill>
              <a:schemeClr val="accent2"/>
            </a:solidFill>
          </a:ln>
        </p:spPr>
      </p:pic>
      <p:pic>
        <p:nvPicPr>
          <p:cNvPr id="15" name="Grafik 14" descr="Büyüteç ana hat">
            <a:extLst>
              <a:ext uri="{FF2B5EF4-FFF2-40B4-BE49-F238E27FC236}">
                <a16:creationId xmlns:a16="http://schemas.microsoft.com/office/drawing/2014/main" id="{A51A88EA-5B0F-3753-73BB-7DB02719AF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096" y="4213645"/>
            <a:ext cx="2199184" cy="2199184"/>
          </a:xfrm>
          <a:prstGeom prst="rect">
            <a:avLst/>
          </a:prstGeom>
        </p:spPr>
      </p:pic>
      <p:sp>
        <p:nvSpPr>
          <p:cNvPr id="9" name="İçerik Yer Tutucusu 2">
            <a:extLst>
              <a:ext uri="{FF2B5EF4-FFF2-40B4-BE49-F238E27FC236}">
                <a16:creationId xmlns:a16="http://schemas.microsoft.com/office/drawing/2014/main" id="{170EC680-674B-8A44-E034-D759ACD6A8E3}"/>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11" name="Resim 10" descr="tablo içeren bir resim&#10;&#10;Açıklama otomatik olarak oluşturuldu">
            <a:extLst>
              <a:ext uri="{FF2B5EF4-FFF2-40B4-BE49-F238E27FC236}">
                <a16:creationId xmlns:a16="http://schemas.microsoft.com/office/drawing/2014/main" id="{9856EA02-DB18-21BE-E968-02B5F486FDA5}"/>
              </a:ext>
            </a:extLst>
          </p:cNvPr>
          <p:cNvPicPr>
            <a:picLocks noChangeAspect="1"/>
          </p:cNvPicPr>
          <p:nvPr/>
        </p:nvPicPr>
        <p:blipFill>
          <a:blip r:embed="rId7"/>
          <a:stretch>
            <a:fillRect/>
          </a:stretch>
        </p:blipFill>
        <p:spPr>
          <a:xfrm>
            <a:off x="3397502" y="1844549"/>
            <a:ext cx="6427633" cy="2196107"/>
          </a:xfrm>
          <a:prstGeom prst="rect">
            <a:avLst/>
          </a:prstGeom>
          <a:ln w="28575">
            <a:solidFill>
              <a:schemeClr val="accent1"/>
            </a:solidFill>
          </a:ln>
        </p:spPr>
      </p:pic>
    </p:spTree>
    <p:extLst>
      <p:ext uri="{BB962C8B-B14F-4D97-AF65-F5344CB8AC3E}">
        <p14:creationId xmlns:p14="http://schemas.microsoft.com/office/powerpoint/2010/main" val="248137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21</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err="1"/>
              <a:t>Epoch</a:t>
            </a:r>
            <a:r>
              <a:rPr lang="tr-TR" sz="1500" dirty="0"/>
              <a:t> sayısının raporun </a:t>
            </a:r>
            <a:r>
              <a:rPr lang="tr-TR" sz="1500" b="1" dirty="0"/>
              <a:t>17.</a:t>
            </a:r>
            <a:r>
              <a:rPr lang="tr-TR" sz="1500" dirty="0"/>
              <a:t> sayfasında </a:t>
            </a:r>
            <a:r>
              <a:rPr lang="tr-TR" sz="1500" b="1" dirty="0"/>
              <a:t>11</a:t>
            </a:r>
            <a:r>
              <a:rPr lang="tr-TR" sz="1500" dirty="0"/>
              <a:t> burada </a:t>
            </a:r>
            <a:r>
              <a:rPr lang="tr-TR" sz="1500" b="1" dirty="0"/>
              <a:t>2</a:t>
            </a:r>
            <a:r>
              <a:rPr lang="tr-TR" sz="1500" dirty="0"/>
              <a:t> gözükmesinin sebebi rapor hazırlanırken </a:t>
            </a:r>
            <a:r>
              <a:rPr lang="tr-TR" sz="1500" b="1" i="1" dirty="0" err="1"/>
              <a:t>train</a:t>
            </a:r>
            <a:r>
              <a:rPr lang="tr-TR" sz="1500" dirty="0"/>
              <a:t> fonksiyonun birden fazla kez çalıştırılmış olmasından kaynaklıdır.</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pic>
        <p:nvPicPr>
          <p:cNvPr id="9" name="Resim 8">
            <a:extLst>
              <a:ext uri="{FF2B5EF4-FFF2-40B4-BE49-F238E27FC236}">
                <a16:creationId xmlns:a16="http://schemas.microsoft.com/office/drawing/2014/main" id="{8A54D84F-F967-8958-02F2-78079BA9519E}"/>
              </a:ext>
            </a:extLst>
          </p:cNvPr>
          <p:cNvPicPr>
            <a:picLocks noChangeAspect="1"/>
          </p:cNvPicPr>
          <p:nvPr/>
        </p:nvPicPr>
        <p:blipFill>
          <a:blip r:embed="rId5"/>
          <a:stretch>
            <a:fillRect/>
          </a:stretch>
        </p:blipFill>
        <p:spPr>
          <a:xfrm>
            <a:off x="322980" y="1793655"/>
            <a:ext cx="5258256" cy="3970364"/>
          </a:xfrm>
          <a:prstGeom prst="rect">
            <a:avLst/>
          </a:prstGeom>
        </p:spPr>
      </p:pic>
      <p:sp>
        <p:nvSpPr>
          <p:cNvPr id="12" name="İçerik Yer Tutucusu 2">
            <a:extLst>
              <a:ext uri="{FF2B5EF4-FFF2-40B4-BE49-F238E27FC236}">
                <a16:creationId xmlns:a16="http://schemas.microsoft.com/office/drawing/2014/main" id="{2AC0A24C-BCD7-1FAB-E1A9-54D38DDCE902}"/>
              </a:ext>
            </a:extLst>
          </p:cNvPr>
          <p:cNvSpPr txBox="1">
            <a:spLocks/>
          </p:cNvSpPr>
          <p:nvPr/>
        </p:nvSpPr>
        <p:spPr>
          <a:xfrm>
            <a:off x="5448596" y="4191362"/>
            <a:ext cx="5990736" cy="10130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b="1" dirty="0"/>
              <a:t>Hata</a:t>
            </a:r>
            <a:r>
              <a:rPr lang="tr-TR" sz="2200" dirty="0"/>
              <a:t> </a:t>
            </a:r>
            <a:r>
              <a:rPr lang="tr-TR" sz="2200" b="1" dirty="0"/>
              <a:t>Cross </a:t>
            </a:r>
            <a:r>
              <a:rPr lang="tr-TR" sz="2200" b="1" dirty="0" err="1"/>
              <a:t>Entropy</a:t>
            </a:r>
            <a:r>
              <a:rPr lang="tr-TR" sz="2200" b="1" dirty="0"/>
              <a:t> alçalarak 0’a yakın seviyelere kadar inmiş. Bizim için uygun gözüküyor. </a:t>
            </a:r>
            <a:endParaRPr lang="tr-TR" sz="2200" dirty="0"/>
          </a:p>
        </p:txBody>
      </p:sp>
      <p:sp>
        <p:nvSpPr>
          <p:cNvPr id="14" name="Dikdörtgen 13">
            <a:extLst>
              <a:ext uri="{FF2B5EF4-FFF2-40B4-BE49-F238E27FC236}">
                <a16:creationId xmlns:a16="http://schemas.microsoft.com/office/drawing/2014/main" id="{ECA00CAE-EB2D-7C3B-25A7-65ADB95BDB6B}"/>
              </a:ext>
            </a:extLst>
          </p:cNvPr>
          <p:cNvSpPr/>
          <p:nvPr/>
        </p:nvSpPr>
        <p:spPr>
          <a:xfrm>
            <a:off x="8756669" y="2081662"/>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6D3864CF-88BD-128E-D42F-2BB11CD741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4914" y="1992087"/>
            <a:ext cx="741685" cy="741685"/>
          </a:xfrm>
          <a:prstGeom prst="rect">
            <a:avLst/>
          </a:prstGeom>
        </p:spPr>
      </p:pic>
    </p:spTree>
    <p:extLst>
      <p:ext uri="{BB962C8B-B14F-4D97-AF65-F5344CB8AC3E}">
        <p14:creationId xmlns:p14="http://schemas.microsoft.com/office/powerpoint/2010/main" val="235344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22</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80" y="5290427"/>
            <a:ext cx="7552058" cy="37905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Burada </a:t>
            </a:r>
            <a:r>
              <a:rPr lang="tr-TR" sz="1800" b="1" dirty="0" err="1"/>
              <a:t>gradient’in</a:t>
            </a:r>
            <a:r>
              <a:rPr lang="tr-TR" sz="1800" b="1" dirty="0"/>
              <a:t> tıpkı hata gibi </a:t>
            </a:r>
            <a:r>
              <a:rPr lang="tr-TR" sz="1800" b="1" dirty="0" err="1"/>
              <a:t>düzeysel</a:t>
            </a:r>
            <a:r>
              <a:rPr lang="tr-TR" sz="1800" b="1" dirty="0"/>
              <a:t> ilerlediğini gözlemiyoruz.</a:t>
            </a:r>
            <a:endParaRPr lang="tr-TR" sz="1800" dirty="0"/>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5" name="İçerik Yer Tutucusu 2">
            <a:extLst>
              <a:ext uri="{FF2B5EF4-FFF2-40B4-BE49-F238E27FC236}">
                <a16:creationId xmlns:a16="http://schemas.microsoft.com/office/drawing/2014/main" id="{F6FAACC4-34DB-88D5-87B4-052EFFD923CD}"/>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err="1"/>
              <a:t>Epoch</a:t>
            </a:r>
            <a:r>
              <a:rPr lang="tr-TR" sz="1500" dirty="0"/>
              <a:t> sayısının raporun </a:t>
            </a:r>
            <a:r>
              <a:rPr lang="tr-TR" sz="1500" b="1" dirty="0"/>
              <a:t>17.</a:t>
            </a:r>
            <a:r>
              <a:rPr lang="tr-TR" sz="1500" dirty="0"/>
              <a:t> sayfasında </a:t>
            </a:r>
            <a:r>
              <a:rPr lang="tr-TR" sz="1500" b="1" dirty="0"/>
              <a:t>11</a:t>
            </a:r>
            <a:r>
              <a:rPr lang="tr-TR" sz="1500" dirty="0"/>
              <a:t> burada </a:t>
            </a:r>
            <a:r>
              <a:rPr lang="tr-TR" sz="1500" b="1" dirty="0"/>
              <a:t>10</a:t>
            </a:r>
            <a:r>
              <a:rPr lang="tr-TR" sz="1500" dirty="0"/>
              <a:t> gözükmesinin sebebi rapor hazırlanırken </a:t>
            </a:r>
            <a:r>
              <a:rPr lang="tr-TR" sz="1500" b="1" i="1" dirty="0" err="1"/>
              <a:t>train</a:t>
            </a:r>
            <a:r>
              <a:rPr lang="tr-TR" sz="1500" dirty="0"/>
              <a:t> fonksiyonun birden fazla kez çalıştırılmış olmasından kaynaklıdır.</a:t>
            </a:r>
          </a:p>
        </p:txBody>
      </p:sp>
      <p:pic>
        <p:nvPicPr>
          <p:cNvPr id="11" name="Resim 10">
            <a:extLst>
              <a:ext uri="{FF2B5EF4-FFF2-40B4-BE49-F238E27FC236}">
                <a16:creationId xmlns:a16="http://schemas.microsoft.com/office/drawing/2014/main" id="{067248F7-18D9-3000-A17F-2C1F13790AFE}"/>
              </a:ext>
            </a:extLst>
          </p:cNvPr>
          <p:cNvPicPr>
            <a:picLocks noChangeAspect="1"/>
          </p:cNvPicPr>
          <p:nvPr/>
        </p:nvPicPr>
        <p:blipFill>
          <a:blip r:embed="rId5"/>
          <a:stretch>
            <a:fillRect/>
          </a:stretch>
        </p:blipFill>
        <p:spPr>
          <a:xfrm>
            <a:off x="259203" y="1694071"/>
            <a:ext cx="7345246" cy="3269815"/>
          </a:xfrm>
          <a:prstGeom prst="rect">
            <a:avLst/>
          </a:prstGeom>
        </p:spPr>
      </p:pic>
      <p:sp>
        <p:nvSpPr>
          <p:cNvPr id="12" name="Dikdörtgen 11">
            <a:extLst>
              <a:ext uri="{FF2B5EF4-FFF2-40B4-BE49-F238E27FC236}">
                <a16:creationId xmlns:a16="http://schemas.microsoft.com/office/drawing/2014/main" id="{191AC49F-B46D-06C0-EF3C-2C2A4DF6BC87}"/>
              </a:ext>
            </a:extLst>
          </p:cNvPr>
          <p:cNvSpPr/>
          <p:nvPr/>
        </p:nvSpPr>
        <p:spPr>
          <a:xfrm>
            <a:off x="8756669" y="2305601"/>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286D5429-BD8C-96F9-54B5-B379B02245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4914" y="2234689"/>
            <a:ext cx="741685" cy="741685"/>
          </a:xfrm>
          <a:prstGeom prst="rect">
            <a:avLst/>
          </a:prstGeom>
        </p:spPr>
      </p:pic>
      <p:sp>
        <p:nvSpPr>
          <p:cNvPr id="17" name="Metin kutusu 16">
            <a:extLst>
              <a:ext uri="{FF2B5EF4-FFF2-40B4-BE49-F238E27FC236}">
                <a16:creationId xmlns:a16="http://schemas.microsoft.com/office/drawing/2014/main" id="{BF4126FD-F57B-DA3A-32C3-013819338EB0}"/>
              </a:ext>
            </a:extLst>
          </p:cNvPr>
          <p:cNvSpPr txBox="1"/>
          <p:nvPr/>
        </p:nvSpPr>
        <p:spPr>
          <a:xfrm>
            <a:off x="8650083" y="3810658"/>
            <a:ext cx="3162472" cy="692497"/>
          </a:xfrm>
          <a:prstGeom prst="rect">
            <a:avLst/>
          </a:prstGeom>
          <a:noFill/>
        </p:spPr>
        <p:txBody>
          <a:bodyPr wrap="square">
            <a:spAutoFit/>
          </a:bodyPr>
          <a:lstStyle/>
          <a:p>
            <a:r>
              <a:rPr lang="tr-TR" sz="1300" dirty="0"/>
              <a:t>Training </a:t>
            </a:r>
            <a:r>
              <a:rPr lang="tr-TR" sz="1300" dirty="0" err="1"/>
              <a:t>state</a:t>
            </a:r>
            <a:r>
              <a:rPr lang="tr-TR" sz="1300" dirty="0"/>
              <a:t>; Eğitim boyunca eğimin değerini ve doğrulama durumunu gösteren grafiği gösteren bir panel açar. </a:t>
            </a:r>
          </a:p>
        </p:txBody>
      </p:sp>
    </p:spTree>
    <p:extLst>
      <p:ext uri="{BB962C8B-B14F-4D97-AF65-F5344CB8AC3E}">
        <p14:creationId xmlns:p14="http://schemas.microsoft.com/office/powerpoint/2010/main" val="62708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23</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278491" y="5849022"/>
            <a:ext cx="7552058" cy="5657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Hatamız 0’ın etrafındadır ve bu durum bizim beklediğimiz ideal durumun kendisidir. </a:t>
            </a:r>
            <a:endParaRPr lang="tr-TR" sz="1500" dirty="0"/>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pic>
        <p:nvPicPr>
          <p:cNvPr id="10" name="Resim 9">
            <a:extLst>
              <a:ext uri="{FF2B5EF4-FFF2-40B4-BE49-F238E27FC236}">
                <a16:creationId xmlns:a16="http://schemas.microsoft.com/office/drawing/2014/main" id="{C6E2D49B-196E-7E2B-10CC-BF0B0B2BDA7F}"/>
              </a:ext>
            </a:extLst>
          </p:cNvPr>
          <p:cNvPicPr>
            <a:picLocks noChangeAspect="1"/>
          </p:cNvPicPr>
          <p:nvPr/>
        </p:nvPicPr>
        <p:blipFill>
          <a:blip r:embed="rId5"/>
          <a:stretch>
            <a:fillRect/>
          </a:stretch>
        </p:blipFill>
        <p:spPr>
          <a:xfrm>
            <a:off x="605213" y="1785518"/>
            <a:ext cx="5113463" cy="3825572"/>
          </a:xfrm>
          <a:prstGeom prst="rect">
            <a:avLst/>
          </a:prstGeom>
        </p:spPr>
      </p:pic>
      <p:sp>
        <p:nvSpPr>
          <p:cNvPr id="11" name="Dikdörtgen 10">
            <a:extLst>
              <a:ext uri="{FF2B5EF4-FFF2-40B4-BE49-F238E27FC236}">
                <a16:creationId xmlns:a16="http://schemas.microsoft.com/office/drawing/2014/main" id="{F767B837-F52C-1C34-7D4F-8407838327BE}"/>
              </a:ext>
            </a:extLst>
          </p:cNvPr>
          <p:cNvSpPr/>
          <p:nvPr/>
        </p:nvSpPr>
        <p:spPr>
          <a:xfrm>
            <a:off x="8756669" y="2585512"/>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Grafik 11" descr="İmleç düz dolguyla">
            <a:extLst>
              <a:ext uri="{FF2B5EF4-FFF2-40B4-BE49-F238E27FC236}">
                <a16:creationId xmlns:a16="http://schemas.microsoft.com/office/drawing/2014/main" id="{4175F56A-F206-C8CD-BB46-0292C57130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2551" y="2514601"/>
            <a:ext cx="741685" cy="741685"/>
          </a:xfrm>
          <a:prstGeom prst="rect">
            <a:avLst/>
          </a:prstGeom>
        </p:spPr>
      </p:pic>
    </p:spTree>
    <p:extLst>
      <p:ext uri="{BB962C8B-B14F-4D97-AF65-F5344CB8AC3E}">
        <p14:creationId xmlns:p14="http://schemas.microsoft.com/office/powerpoint/2010/main" val="83359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4734168" y="4112932"/>
            <a:ext cx="7185053" cy="177651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Burada </a:t>
            </a:r>
            <a:r>
              <a:rPr lang="tr-TR" sz="2000" dirty="0" err="1"/>
              <a:t>Confusion</a:t>
            </a:r>
            <a:r>
              <a:rPr lang="tr-TR" sz="2000" dirty="0"/>
              <a:t> matrislerini (Hata matrisleri) gözlemliyoruz.</a:t>
            </a:r>
          </a:p>
          <a:p>
            <a:pPr marL="0" indent="0">
              <a:buNone/>
            </a:pPr>
            <a:r>
              <a:rPr lang="tr-TR" sz="2000" dirty="0"/>
              <a:t>- Yeşil %’</a:t>
            </a:r>
            <a:r>
              <a:rPr lang="tr-TR" sz="2000" dirty="0" err="1"/>
              <a:t>lerin</a:t>
            </a:r>
            <a:r>
              <a:rPr lang="tr-TR" sz="2000" dirty="0"/>
              <a:t> yüksek olması sınıflandırma başarısının yüksek olduğunu gösterir. Burada %76 ile %81 arasında totalde %77’lik bir başarı sonuç alındığını gözlemliyoruz.</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8" name="Dikdörtgen 17">
            <a:extLst>
              <a:ext uri="{FF2B5EF4-FFF2-40B4-BE49-F238E27FC236}">
                <a16:creationId xmlns:a16="http://schemas.microsoft.com/office/drawing/2014/main" id="{A4B5E6F0-5B96-0B10-D81D-EAA32F17CF29}"/>
              </a:ext>
            </a:extLst>
          </p:cNvPr>
          <p:cNvSpPr/>
          <p:nvPr/>
        </p:nvSpPr>
        <p:spPr>
          <a:xfrm>
            <a:off x="8756669" y="2846771"/>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9" name="Grafik 18" descr="İmleç düz dolguyla">
            <a:extLst>
              <a:ext uri="{FF2B5EF4-FFF2-40B4-BE49-F238E27FC236}">
                <a16:creationId xmlns:a16="http://schemas.microsoft.com/office/drawing/2014/main" id="{BBC548D7-01C2-95BF-9185-117290147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2551" y="2795606"/>
            <a:ext cx="741685" cy="741685"/>
          </a:xfrm>
          <a:prstGeom prst="rect">
            <a:avLst/>
          </a:prstGeom>
        </p:spPr>
      </p:pic>
      <p:pic>
        <p:nvPicPr>
          <p:cNvPr id="21" name="Resim 20" descr="tablo içeren bir resim&#10;&#10;Açıklama otomatik olarak oluşturuldu">
            <a:extLst>
              <a:ext uri="{FF2B5EF4-FFF2-40B4-BE49-F238E27FC236}">
                <a16:creationId xmlns:a16="http://schemas.microsoft.com/office/drawing/2014/main" id="{57868AF9-CFBC-E166-8F75-F1DC986FE9F3}"/>
              </a:ext>
            </a:extLst>
          </p:cNvPr>
          <p:cNvPicPr>
            <a:picLocks noChangeAspect="1"/>
          </p:cNvPicPr>
          <p:nvPr/>
        </p:nvPicPr>
        <p:blipFill>
          <a:blip r:embed="rId7"/>
          <a:stretch>
            <a:fillRect/>
          </a:stretch>
        </p:blipFill>
        <p:spPr>
          <a:xfrm>
            <a:off x="-1" y="1784394"/>
            <a:ext cx="4758391" cy="4747035"/>
          </a:xfrm>
          <a:prstGeom prst="rect">
            <a:avLst/>
          </a:prstGeom>
        </p:spPr>
      </p:pic>
    </p:spTree>
    <p:extLst>
      <p:ext uri="{BB962C8B-B14F-4D97-AF65-F5344CB8AC3E}">
        <p14:creationId xmlns:p14="http://schemas.microsoft.com/office/powerpoint/2010/main" val="89699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25</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pic>
        <p:nvPicPr>
          <p:cNvPr id="9" name="Resim 8">
            <a:extLst>
              <a:ext uri="{FF2B5EF4-FFF2-40B4-BE49-F238E27FC236}">
                <a16:creationId xmlns:a16="http://schemas.microsoft.com/office/drawing/2014/main" id="{2472C0ED-6A83-6E31-C297-B4DFBA5091A1}"/>
              </a:ext>
            </a:extLst>
          </p:cNvPr>
          <p:cNvPicPr>
            <a:picLocks noChangeAspect="1"/>
          </p:cNvPicPr>
          <p:nvPr/>
        </p:nvPicPr>
        <p:blipFill>
          <a:blip r:embed="rId5"/>
          <a:stretch>
            <a:fillRect/>
          </a:stretch>
        </p:blipFill>
        <p:spPr>
          <a:xfrm>
            <a:off x="194386" y="1715310"/>
            <a:ext cx="5057385" cy="5142690"/>
          </a:xfrm>
          <a:prstGeom prst="rect">
            <a:avLst/>
          </a:prstGeom>
        </p:spPr>
      </p:pic>
      <p:sp>
        <p:nvSpPr>
          <p:cNvPr id="11" name="Metin kutusu 10">
            <a:extLst>
              <a:ext uri="{FF2B5EF4-FFF2-40B4-BE49-F238E27FC236}">
                <a16:creationId xmlns:a16="http://schemas.microsoft.com/office/drawing/2014/main" id="{13E99D6E-7FDF-F000-B840-197478CA1DB3}"/>
              </a:ext>
            </a:extLst>
          </p:cNvPr>
          <p:cNvSpPr txBox="1"/>
          <p:nvPr/>
        </p:nvSpPr>
        <p:spPr>
          <a:xfrm>
            <a:off x="5466185" y="3963489"/>
            <a:ext cx="6531428" cy="923330"/>
          </a:xfrm>
          <a:prstGeom prst="rect">
            <a:avLst/>
          </a:prstGeom>
          <a:noFill/>
        </p:spPr>
        <p:txBody>
          <a:bodyPr wrap="square">
            <a:spAutoFit/>
          </a:bodyPr>
          <a:lstStyle/>
          <a:p>
            <a:r>
              <a:rPr lang="tr-TR" dirty="0"/>
              <a:t>ROC (</a:t>
            </a:r>
            <a:r>
              <a:rPr lang="tr-TR" dirty="0" err="1"/>
              <a:t>Receiver</a:t>
            </a:r>
            <a:r>
              <a:rPr lang="tr-TR" dirty="0"/>
              <a:t> Operating </a:t>
            </a:r>
            <a:r>
              <a:rPr lang="tr-TR" dirty="0" err="1"/>
              <a:t>Characteristic</a:t>
            </a:r>
            <a:r>
              <a:rPr lang="tr-TR" dirty="0"/>
              <a:t>) İkili sınıflandırma başarısını gösterir.</a:t>
            </a:r>
          </a:p>
          <a:p>
            <a:r>
              <a:rPr lang="tr-TR" dirty="0"/>
              <a:t>TPR (Hassasiyet) ve FPR (1-Hassasiyet) oranını gösterir. </a:t>
            </a:r>
          </a:p>
        </p:txBody>
      </p:sp>
      <p:sp>
        <p:nvSpPr>
          <p:cNvPr id="14" name="Metin kutusu 13">
            <a:extLst>
              <a:ext uri="{FF2B5EF4-FFF2-40B4-BE49-F238E27FC236}">
                <a16:creationId xmlns:a16="http://schemas.microsoft.com/office/drawing/2014/main" id="{2940085E-53EC-C000-194E-E749D8A6E5DE}"/>
              </a:ext>
            </a:extLst>
          </p:cNvPr>
          <p:cNvSpPr txBox="1"/>
          <p:nvPr/>
        </p:nvSpPr>
        <p:spPr>
          <a:xfrm>
            <a:off x="5466185" y="4964520"/>
            <a:ext cx="6234404" cy="923330"/>
          </a:xfrm>
          <a:prstGeom prst="rect">
            <a:avLst/>
          </a:prstGeom>
          <a:noFill/>
        </p:spPr>
        <p:txBody>
          <a:bodyPr wrap="square">
            <a:spAutoFit/>
          </a:bodyPr>
          <a:lstStyle/>
          <a:p>
            <a:r>
              <a:rPr lang="tr-TR" dirty="0"/>
              <a:t>Burada sınıflara baktığımızda eksponansiyel olarak 1’e yaklaştığını ve fonksiyonun sola dayandığını dolayısıyla sınıflandırma başarısının arttığını gözlemliyoruz. </a:t>
            </a:r>
          </a:p>
        </p:txBody>
      </p:sp>
      <p:sp>
        <p:nvSpPr>
          <p:cNvPr id="15" name="Dikdörtgen 14">
            <a:extLst>
              <a:ext uri="{FF2B5EF4-FFF2-40B4-BE49-F238E27FC236}">
                <a16:creationId xmlns:a16="http://schemas.microsoft.com/office/drawing/2014/main" id="{605F0A7A-EC7A-4E6A-BC56-E431DF5B4567}"/>
              </a:ext>
            </a:extLst>
          </p:cNvPr>
          <p:cNvSpPr/>
          <p:nvPr/>
        </p:nvSpPr>
        <p:spPr>
          <a:xfrm>
            <a:off x="8756669" y="3098705"/>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Grafik 15" descr="İmleç düz dolguyla">
            <a:extLst>
              <a:ext uri="{FF2B5EF4-FFF2-40B4-BE49-F238E27FC236}">
                <a16:creationId xmlns:a16="http://schemas.microsoft.com/office/drawing/2014/main" id="{C80F6E24-B4F4-D31F-BCDE-1E4E9DDD0A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2551" y="3055873"/>
            <a:ext cx="741685" cy="741685"/>
          </a:xfrm>
          <a:prstGeom prst="rect">
            <a:avLst/>
          </a:prstGeom>
        </p:spPr>
      </p:pic>
    </p:spTree>
    <p:extLst>
      <p:ext uri="{BB962C8B-B14F-4D97-AF65-F5344CB8AC3E}">
        <p14:creationId xmlns:p14="http://schemas.microsoft.com/office/powerpoint/2010/main" val="24876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11340"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26</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pic>
        <p:nvPicPr>
          <p:cNvPr id="11" name="Resim 10">
            <a:extLst>
              <a:ext uri="{FF2B5EF4-FFF2-40B4-BE49-F238E27FC236}">
                <a16:creationId xmlns:a16="http://schemas.microsoft.com/office/drawing/2014/main" id="{21818921-A4F6-40E5-B3A5-0569B77630C0}"/>
              </a:ext>
            </a:extLst>
          </p:cNvPr>
          <p:cNvPicPr>
            <a:picLocks noChangeAspect="1"/>
          </p:cNvPicPr>
          <p:nvPr/>
        </p:nvPicPr>
        <p:blipFill>
          <a:blip r:embed="rId4"/>
          <a:stretch>
            <a:fillRect/>
          </a:stretch>
        </p:blipFill>
        <p:spPr>
          <a:xfrm>
            <a:off x="0" y="3444873"/>
            <a:ext cx="4142792" cy="3451179"/>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594A8CF2-0CC4-0FF1-0308-4D95A136D492}"/>
              </a:ext>
            </a:extLst>
          </p:cNvPr>
          <p:cNvPicPr>
            <a:picLocks noChangeAspect="1"/>
          </p:cNvPicPr>
          <p:nvPr/>
        </p:nvPicPr>
        <p:blipFill rotWithShape="1">
          <a:blip r:embed="rId5"/>
          <a:srcRect l="5147" t="64902" r="58737"/>
          <a:stretch/>
        </p:blipFill>
        <p:spPr>
          <a:xfrm>
            <a:off x="3588956" y="2183965"/>
            <a:ext cx="1390261" cy="770040"/>
          </a:xfrm>
          <a:prstGeom prst="rect">
            <a:avLst/>
          </a:prstGeom>
        </p:spPr>
      </p:pic>
      <p:pic>
        <p:nvPicPr>
          <p:cNvPr id="16" name="Resim 15">
            <a:extLst>
              <a:ext uri="{FF2B5EF4-FFF2-40B4-BE49-F238E27FC236}">
                <a16:creationId xmlns:a16="http://schemas.microsoft.com/office/drawing/2014/main" id="{7BC32AC3-9FC5-AE17-4C52-250D2825E00C}"/>
              </a:ext>
            </a:extLst>
          </p:cNvPr>
          <p:cNvPicPr>
            <a:picLocks noChangeAspect="1"/>
          </p:cNvPicPr>
          <p:nvPr/>
        </p:nvPicPr>
        <p:blipFill>
          <a:blip r:embed="rId6"/>
          <a:stretch>
            <a:fillRect/>
          </a:stretch>
        </p:blipFill>
        <p:spPr>
          <a:xfrm>
            <a:off x="5113577" y="2182185"/>
            <a:ext cx="6992889" cy="3284768"/>
          </a:xfrm>
          <a:prstGeom prst="rect">
            <a:avLst/>
          </a:prstGeom>
        </p:spPr>
      </p:pic>
      <p:pic>
        <p:nvPicPr>
          <p:cNvPr id="18" name="Resim 17" descr="metin içeren bir resim&#10;&#10;Açıklama otomatik olarak oluşturuldu">
            <a:extLst>
              <a:ext uri="{FF2B5EF4-FFF2-40B4-BE49-F238E27FC236}">
                <a16:creationId xmlns:a16="http://schemas.microsoft.com/office/drawing/2014/main" id="{00ED379B-AA85-BAC5-2214-0D13C7536DB0}"/>
              </a:ext>
            </a:extLst>
          </p:cNvPr>
          <p:cNvPicPr>
            <a:picLocks noChangeAspect="1"/>
          </p:cNvPicPr>
          <p:nvPr/>
        </p:nvPicPr>
        <p:blipFill>
          <a:blip r:embed="rId7"/>
          <a:stretch>
            <a:fillRect/>
          </a:stretch>
        </p:blipFill>
        <p:spPr>
          <a:xfrm>
            <a:off x="322979" y="2078117"/>
            <a:ext cx="2354784" cy="1234547"/>
          </a:xfrm>
          <a:prstGeom prst="rect">
            <a:avLst/>
          </a:prstGeom>
        </p:spPr>
      </p:pic>
      <p:sp>
        <p:nvSpPr>
          <p:cNvPr id="19" name="İçerik Yer Tutucusu 2">
            <a:extLst>
              <a:ext uri="{FF2B5EF4-FFF2-40B4-BE49-F238E27FC236}">
                <a16:creationId xmlns:a16="http://schemas.microsoft.com/office/drawing/2014/main" id="{E4DE3AC7-3E46-1B93-528F-7AA530226A0F}"/>
              </a:ext>
            </a:extLst>
          </p:cNvPr>
          <p:cNvSpPr txBox="1">
            <a:spLocks/>
          </p:cNvSpPr>
          <p:nvPr/>
        </p:nvSpPr>
        <p:spPr>
          <a:xfrm>
            <a:off x="4337178" y="5466953"/>
            <a:ext cx="7769287"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0.1866</a:t>
            </a:r>
          </a:p>
          <a:p>
            <a:pPr marL="0" indent="0">
              <a:buNone/>
            </a:pPr>
            <a:r>
              <a:rPr lang="tr-TR" sz="1500" b="1" dirty="0"/>
              <a:t>Matrisimizde </a:t>
            </a:r>
            <a:r>
              <a:rPr lang="tr-TR" sz="1500" b="1" dirty="0" err="1"/>
              <a:t>NaN</a:t>
            </a:r>
            <a:r>
              <a:rPr lang="tr-TR" sz="1500" b="1" dirty="0"/>
              <a:t> değerler olması ve c1, y1 grafiğimize göre hata sayısının yüksek oluşu bizlerin en azından şu an için iç açıcı bir durumda olmadığımızı gösterir.</a:t>
            </a:r>
          </a:p>
        </p:txBody>
      </p:sp>
      <p:cxnSp>
        <p:nvCxnSpPr>
          <p:cNvPr id="21" name="Düz Ok Bağlayıcısı 20">
            <a:extLst>
              <a:ext uri="{FF2B5EF4-FFF2-40B4-BE49-F238E27FC236}">
                <a16:creationId xmlns:a16="http://schemas.microsoft.com/office/drawing/2014/main" id="{51028F98-E02E-84B4-870E-4713F130D3C9}"/>
              </a:ext>
            </a:extLst>
          </p:cNvPr>
          <p:cNvCxnSpPr>
            <a:endCxn id="14" idx="1"/>
          </p:cNvCxnSpPr>
          <p:nvPr/>
        </p:nvCxnSpPr>
        <p:spPr>
          <a:xfrm flipV="1">
            <a:off x="2575249" y="2568985"/>
            <a:ext cx="1013707" cy="3850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65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27</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İlk yapmamız gereken Matlab programının </a:t>
            </a:r>
            <a:r>
              <a:rPr lang="tr-TR" sz="1500" b="1" dirty="0" err="1"/>
              <a:t>Command</a:t>
            </a:r>
            <a:r>
              <a:rPr lang="tr-TR" sz="1500" b="1" dirty="0"/>
              <a:t> </a:t>
            </a:r>
            <a:r>
              <a:rPr lang="tr-TR" sz="1500" b="1" dirty="0" err="1"/>
              <a:t>Window</a:t>
            </a:r>
            <a:r>
              <a:rPr lang="tr-TR" sz="1500" b="1" dirty="0"/>
              <a:t> paneline </a:t>
            </a:r>
            <a:r>
              <a:rPr lang="tr-TR" sz="1500" b="1" i="1" dirty="0" err="1"/>
              <a:t>nnstart</a:t>
            </a:r>
            <a:r>
              <a:rPr lang="tr-TR" sz="1500" b="1" i="1" dirty="0"/>
              <a:t> </a:t>
            </a:r>
            <a:r>
              <a:rPr lang="tr-TR" sz="1500" b="1" dirty="0"/>
              <a:t>komutunu girmektir. Bu komutu girmeden önce </a:t>
            </a:r>
            <a:r>
              <a:rPr lang="tr-TR" sz="1500" b="1" dirty="0" err="1"/>
              <a:t>import</a:t>
            </a:r>
            <a:r>
              <a:rPr lang="tr-TR" sz="1500" b="1" dirty="0"/>
              <a:t> kısmında bir hata almamak için </a:t>
            </a:r>
            <a:r>
              <a:rPr lang="tr-TR" sz="1500" b="1" i="1" dirty="0" err="1"/>
              <a:t>label_train</a:t>
            </a:r>
            <a:r>
              <a:rPr lang="tr-TR" sz="1500" b="1" i="1" dirty="0"/>
              <a:t>’ </a:t>
            </a:r>
            <a:r>
              <a:rPr lang="tr-TR" sz="1500" b="1" dirty="0"/>
              <a:t>işlemi yapıldı. </a:t>
            </a:r>
            <a:endParaRPr lang="tr-TR" sz="1500" dirty="0"/>
          </a:p>
        </p:txBody>
      </p:sp>
      <p:pic>
        <p:nvPicPr>
          <p:cNvPr id="10" name="Resim 9">
            <a:extLst>
              <a:ext uri="{FF2B5EF4-FFF2-40B4-BE49-F238E27FC236}">
                <a16:creationId xmlns:a16="http://schemas.microsoft.com/office/drawing/2014/main" id="{D04621A5-DEEE-3BCB-60E1-7C379B947843}"/>
              </a:ext>
            </a:extLst>
          </p:cNvPr>
          <p:cNvPicPr>
            <a:picLocks noChangeAspect="1"/>
          </p:cNvPicPr>
          <p:nvPr/>
        </p:nvPicPr>
        <p:blipFill>
          <a:blip r:embed="rId4"/>
          <a:stretch>
            <a:fillRect/>
          </a:stretch>
        </p:blipFill>
        <p:spPr>
          <a:xfrm>
            <a:off x="6659882" y="2270252"/>
            <a:ext cx="5347646" cy="2768279"/>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6D08F446-6907-FAC0-197A-A2CF5A926650}"/>
              </a:ext>
            </a:extLst>
          </p:cNvPr>
          <p:cNvPicPr>
            <a:picLocks noChangeAspect="1"/>
          </p:cNvPicPr>
          <p:nvPr/>
        </p:nvPicPr>
        <p:blipFill>
          <a:blip r:embed="rId5"/>
          <a:stretch>
            <a:fillRect/>
          </a:stretch>
        </p:blipFill>
        <p:spPr>
          <a:xfrm>
            <a:off x="322979" y="2655123"/>
            <a:ext cx="3073020" cy="1166215"/>
          </a:xfrm>
          <a:prstGeom prst="rect">
            <a:avLst/>
          </a:prstGeom>
        </p:spPr>
      </p:pic>
      <p:pic>
        <p:nvPicPr>
          <p:cNvPr id="17" name="Resim 16" descr="tablo içeren bir resim&#10;&#10;Açıklama otomatik olarak oluşturuldu">
            <a:extLst>
              <a:ext uri="{FF2B5EF4-FFF2-40B4-BE49-F238E27FC236}">
                <a16:creationId xmlns:a16="http://schemas.microsoft.com/office/drawing/2014/main" id="{A36942C8-399D-C72E-3AC9-FA5AB07ABAA4}"/>
              </a:ext>
            </a:extLst>
          </p:cNvPr>
          <p:cNvPicPr>
            <a:picLocks noChangeAspect="1"/>
          </p:cNvPicPr>
          <p:nvPr/>
        </p:nvPicPr>
        <p:blipFill>
          <a:blip r:embed="rId6"/>
          <a:stretch>
            <a:fillRect/>
          </a:stretch>
        </p:blipFill>
        <p:spPr>
          <a:xfrm>
            <a:off x="3908870" y="3736810"/>
            <a:ext cx="2187130" cy="2484335"/>
          </a:xfrm>
          <a:prstGeom prst="rect">
            <a:avLst/>
          </a:prstGeom>
        </p:spPr>
      </p:pic>
      <p:sp>
        <p:nvSpPr>
          <p:cNvPr id="20" name="Dikdörtgen 19">
            <a:extLst>
              <a:ext uri="{FF2B5EF4-FFF2-40B4-BE49-F238E27FC236}">
                <a16:creationId xmlns:a16="http://schemas.microsoft.com/office/drawing/2014/main" id="{AA1686A7-6756-550E-0CC5-9BC1D2B34B5F}"/>
              </a:ext>
            </a:extLst>
          </p:cNvPr>
          <p:cNvSpPr/>
          <p:nvPr/>
        </p:nvSpPr>
        <p:spPr>
          <a:xfrm>
            <a:off x="9936407" y="3376894"/>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 name="Grafik 21" descr="İmleç düz dolguyla">
            <a:extLst>
              <a:ext uri="{FF2B5EF4-FFF2-40B4-BE49-F238E27FC236}">
                <a16:creationId xmlns:a16="http://schemas.microsoft.com/office/drawing/2014/main" id="{922E781D-FB61-887A-3717-FABDA7D5C9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1118" y="3283548"/>
            <a:ext cx="741685" cy="741685"/>
          </a:xfrm>
          <a:prstGeom prst="rect">
            <a:avLst/>
          </a:prstGeom>
        </p:spPr>
      </p:pic>
      <p:sp>
        <p:nvSpPr>
          <p:cNvPr id="23" name="Dikdörtgen 22">
            <a:extLst>
              <a:ext uri="{FF2B5EF4-FFF2-40B4-BE49-F238E27FC236}">
                <a16:creationId xmlns:a16="http://schemas.microsoft.com/office/drawing/2014/main" id="{294D7FFB-E261-69B4-89FA-B990EBE68C7A}"/>
              </a:ext>
            </a:extLst>
          </p:cNvPr>
          <p:cNvSpPr/>
          <p:nvPr/>
        </p:nvSpPr>
        <p:spPr>
          <a:xfrm>
            <a:off x="591132" y="3376894"/>
            <a:ext cx="715805" cy="237731"/>
          </a:xfrm>
          <a:custGeom>
            <a:avLst/>
            <a:gdLst>
              <a:gd name="connsiteX0" fmla="*/ 0 w 715805"/>
              <a:gd name="connsiteY0" fmla="*/ 0 h 237731"/>
              <a:gd name="connsiteX1" fmla="*/ 350744 w 715805"/>
              <a:gd name="connsiteY1" fmla="*/ 0 h 237731"/>
              <a:gd name="connsiteX2" fmla="*/ 715805 w 715805"/>
              <a:gd name="connsiteY2" fmla="*/ 0 h 237731"/>
              <a:gd name="connsiteX3" fmla="*/ 715805 w 715805"/>
              <a:gd name="connsiteY3" fmla="*/ 237731 h 237731"/>
              <a:gd name="connsiteX4" fmla="*/ 379377 w 715805"/>
              <a:gd name="connsiteY4" fmla="*/ 237731 h 237731"/>
              <a:gd name="connsiteX5" fmla="*/ 0 w 715805"/>
              <a:gd name="connsiteY5" fmla="*/ 237731 h 237731"/>
              <a:gd name="connsiteX6" fmla="*/ 0 w 715805"/>
              <a:gd name="connsiteY6" fmla="*/ 0 h 2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805" h="237731" extrusionOk="0">
                <a:moveTo>
                  <a:pt x="0" y="0"/>
                </a:moveTo>
                <a:cubicBezTo>
                  <a:pt x="122156" y="-6332"/>
                  <a:pt x="245635" y="-462"/>
                  <a:pt x="350744" y="0"/>
                </a:cubicBezTo>
                <a:cubicBezTo>
                  <a:pt x="455853" y="462"/>
                  <a:pt x="548724" y="6747"/>
                  <a:pt x="715805" y="0"/>
                </a:cubicBezTo>
                <a:cubicBezTo>
                  <a:pt x="720895" y="48145"/>
                  <a:pt x="723890" y="147775"/>
                  <a:pt x="715805" y="237731"/>
                </a:cubicBezTo>
                <a:cubicBezTo>
                  <a:pt x="614186" y="231188"/>
                  <a:pt x="521659" y="231656"/>
                  <a:pt x="379377" y="237731"/>
                </a:cubicBezTo>
                <a:cubicBezTo>
                  <a:pt x="237095" y="243806"/>
                  <a:pt x="179225" y="225734"/>
                  <a:pt x="0" y="237731"/>
                </a:cubicBezTo>
                <a:cubicBezTo>
                  <a:pt x="-4718" y="187147"/>
                  <a:pt x="-9542" y="68787"/>
                  <a:pt x="0" y="0"/>
                </a:cubicBezTo>
                <a:close/>
              </a:path>
            </a:pathLst>
          </a:custGeom>
          <a:noFill/>
          <a:ln w="38100">
            <a:solidFill>
              <a:srgbClr val="FF000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FF0000"/>
              </a:solidFill>
            </a:endParaRPr>
          </a:p>
        </p:txBody>
      </p:sp>
      <p:pic>
        <p:nvPicPr>
          <p:cNvPr id="25" name="Resim 24">
            <a:extLst>
              <a:ext uri="{FF2B5EF4-FFF2-40B4-BE49-F238E27FC236}">
                <a16:creationId xmlns:a16="http://schemas.microsoft.com/office/drawing/2014/main" id="{B096B927-0D83-3459-7720-BEAC00FD43C3}"/>
              </a:ext>
            </a:extLst>
          </p:cNvPr>
          <p:cNvPicPr>
            <a:picLocks noChangeAspect="1"/>
          </p:cNvPicPr>
          <p:nvPr/>
        </p:nvPicPr>
        <p:blipFill>
          <a:blip r:embed="rId9"/>
          <a:stretch>
            <a:fillRect/>
          </a:stretch>
        </p:blipFill>
        <p:spPr>
          <a:xfrm>
            <a:off x="322979" y="4415033"/>
            <a:ext cx="2712955" cy="1493649"/>
          </a:xfrm>
          <a:prstGeom prst="rect">
            <a:avLst/>
          </a:prstGeom>
        </p:spPr>
      </p:pic>
      <p:cxnSp>
        <p:nvCxnSpPr>
          <p:cNvPr id="28" name="Düz Ok Bağlayıcısı 27">
            <a:extLst>
              <a:ext uri="{FF2B5EF4-FFF2-40B4-BE49-F238E27FC236}">
                <a16:creationId xmlns:a16="http://schemas.microsoft.com/office/drawing/2014/main" id="{7E522D8B-C166-3D11-A517-6B8BAEA6BD7A}"/>
              </a:ext>
            </a:extLst>
          </p:cNvPr>
          <p:cNvCxnSpPr>
            <a:stCxn id="13" idx="2"/>
            <a:endCxn id="25" idx="0"/>
          </p:cNvCxnSpPr>
          <p:nvPr/>
        </p:nvCxnSpPr>
        <p:spPr>
          <a:xfrm flipH="1">
            <a:off x="1679457" y="3821338"/>
            <a:ext cx="180032" cy="59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2CDF4EC7-3014-5AC0-7055-4F371E4D5EFB}"/>
              </a:ext>
            </a:extLst>
          </p:cNvPr>
          <p:cNvCxnSpPr>
            <a:stCxn id="25" idx="3"/>
            <a:endCxn id="17" idx="1"/>
          </p:cNvCxnSpPr>
          <p:nvPr/>
        </p:nvCxnSpPr>
        <p:spPr>
          <a:xfrm flipV="1">
            <a:off x="3035934" y="4978978"/>
            <a:ext cx="872936" cy="182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55E7D6-8A1D-F7C4-4ADB-63DA34CF51E7}"/>
              </a:ext>
            </a:extLst>
          </p:cNvPr>
          <p:cNvCxnSpPr>
            <a:stCxn id="17" idx="3"/>
            <a:endCxn id="10" idx="1"/>
          </p:cNvCxnSpPr>
          <p:nvPr/>
        </p:nvCxnSpPr>
        <p:spPr>
          <a:xfrm flipV="1">
            <a:off x="6096000" y="3654392"/>
            <a:ext cx="563882" cy="13245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28</a:t>
            </a:r>
          </a:p>
        </p:txBody>
      </p:sp>
      <p:sp>
        <p:nvSpPr>
          <p:cNvPr id="9" name="Başlık 1">
            <a:extLst>
              <a:ext uri="{FF2B5EF4-FFF2-40B4-BE49-F238E27FC236}">
                <a16:creationId xmlns:a16="http://schemas.microsoft.com/office/drawing/2014/main" id="{ACB3CEA6-B1AD-0321-1BC2-ADFDF82E5706}"/>
              </a:ext>
            </a:extLst>
          </p:cNvPr>
          <p:cNvSpPr txBox="1">
            <a:spLocks/>
          </p:cNvSpPr>
          <p:nvPr/>
        </p:nvSpPr>
        <p:spPr>
          <a:xfrm>
            <a:off x="134027" y="581890"/>
            <a:ext cx="9276676" cy="5230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800" b="1"/>
              <a:t>7- Run [</a:t>
            </a:r>
            <a:r>
              <a:rPr lang="tr-TR" sz="2800" b="1" i="1"/>
              <a:t>nnstart</a:t>
            </a:r>
            <a:r>
              <a:rPr lang="tr-TR" sz="2800"/>
              <a:t> komutu</a:t>
            </a:r>
            <a:r>
              <a:rPr lang="tr-TR" sz="2800" b="1"/>
              <a:t>]:</a:t>
            </a:r>
            <a:endParaRPr lang="tr-TR" sz="2800" b="1" dirty="0"/>
          </a:p>
        </p:txBody>
      </p:sp>
      <p:pic>
        <p:nvPicPr>
          <p:cNvPr id="11" name="Resim 10" descr="metin içeren bir resim&#10;&#10;Açıklama otomatik olarak oluşturuldu">
            <a:extLst>
              <a:ext uri="{FF2B5EF4-FFF2-40B4-BE49-F238E27FC236}">
                <a16:creationId xmlns:a16="http://schemas.microsoft.com/office/drawing/2014/main" id="{A1759D9C-53F1-A83F-6389-7673EA05471A}"/>
              </a:ext>
            </a:extLst>
          </p:cNvPr>
          <p:cNvPicPr>
            <a:picLocks noChangeAspect="1"/>
          </p:cNvPicPr>
          <p:nvPr/>
        </p:nvPicPr>
        <p:blipFill>
          <a:blip r:embed="rId4"/>
          <a:stretch>
            <a:fillRect/>
          </a:stretch>
        </p:blipFill>
        <p:spPr>
          <a:xfrm>
            <a:off x="194387" y="1751239"/>
            <a:ext cx="3748434" cy="2648472"/>
          </a:xfrm>
          <a:prstGeom prst="rect">
            <a:avLst/>
          </a:prstGeom>
        </p:spPr>
      </p:pic>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366873" cy="717489"/>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500</a:t>
            </a:r>
            <a:r>
              <a:rPr lang="tr-TR" sz="1800" dirty="0"/>
              <a:t> data girişimiz ve </a:t>
            </a:r>
            <a:r>
              <a:rPr lang="tr-TR" sz="1800" b="1" dirty="0"/>
              <a:t>2</a:t>
            </a:r>
            <a:r>
              <a:rPr lang="tr-TR" sz="1800" dirty="0"/>
              <a:t> adet sınıfımız olduğu için </a:t>
            </a:r>
            <a:r>
              <a:rPr lang="tr-TR" sz="1800" b="1" dirty="0" err="1"/>
              <a:t>Rows</a:t>
            </a:r>
            <a:r>
              <a:rPr lang="tr-TR" sz="1800" dirty="0"/>
              <a:t> seçeneği bizim için uygun gözüküyor.</a:t>
            </a:r>
          </a:p>
        </p:txBody>
      </p:sp>
      <p:pic>
        <p:nvPicPr>
          <p:cNvPr id="14" name="Resim 13" descr="metin, elektronik eşyalar, jak, ekran görüntüsü içeren bir resim&#10;&#10;Açıklama otomatik olarak oluşturuldu">
            <a:extLst>
              <a:ext uri="{FF2B5EF4-FFF2-40B4-BE49-F238E27FC236}">
                <a16:creationId xmlns:a16="http://schemas.microsoft.com/office/drawing/2014/main" id="{5F640078-A1B3-4EF9-51D0-3BDAB0E18DDE}"/>
              </a:ext>
            </a:extLst>
          </p:cNvPr>
          <p:cNvPicPr>
            <a:picLocks noChangeAspect="1"/>
          </p:cNvPicPr>
          <p:nvPr/>
        </p:nvPicPr>
        <p:blipFill>
          <a:blip r:embed="rId5"/>
          <a:stretch>
            <a:fillRect/>
          </a:stretch>
        </p:blipFill>
        <p:spPr>
          <a:xfrm>
            <a:off x="4500901" y="1672842"/>
            <a:ext cx="3190198" cy="4743065"/>
          </a:xfrm>
          <a:prstGeom prst="rect">
            <a:avLst/>
          </a:prstGeom>
        </p:spPr>
      </p:pic>
      <p:pic>
        <p:nvPicPr>
          <p:cNvPr id="16" name="Resim 15">
            <a:extLst>
              <a:ext uri="{FF2B5EF4-FFF2-40B4-BE49-F238E27FC236}">
                <a16:creationId xmlns:a16="http://schemas.microsoft.com/office/drawing/2014/main" id="{3E6101F7-2DA2-C540-E83F-600F5240D251}"/>
              </a:ext>
            </a:extLst>
          </p:cNvPr>
          <p:cNvPicPr>
            <a:picLocks noChangeAspect="1"/>
          </p:cNvPicPr>
          <p:nvPr/>
        </p:nvPicPr>
        <p:blipFill rotWithShape="1">
          <a:blip r:embed="rId6"/>
          <a:srcRect l="3441" t="4709" r="4073" b="19556"/>
          <a:stretch/>
        </p:blipFill>
        <p:spPr>
          <a:xfrm>
            <a:off x="8462801" y="2031587"/>
            <a:ext cx="3017918" cy="1139039"/>
          </a:xfrm>
          <a:prstGeom prst="rect">
            <a:avLst/>
          </a:prstGeom>
        </p:spPr>
      </p:pic>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7820022" y="4981362"/>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MLP mimarisi görsel olarak verilmektedir. </a:t>
            </a:r>
            <a:endParaRPr lang="tr-TR" dirty="0">
              <a:latin typeface="Book Antiqua (Gövde)"/>
            </a:endParaRPr>
          </a:p>
        </p:txBody>
      </p:sp>
    </p:spTree>
    <p:extLst>
      <p:ext uri="{BB962C8B-B14F-4D97-AF65-F5344CB8AC3E}">
        <p14:creationId xmlns:p14="http://schemas.microsoft.com/office/powerpoint/2010/main" val="25468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29</a:t>
            </a:r>
          </a:p>
        </p:txBody>
      </p:sp>
      <p:sp>
        <p:nvSpPr>
          <p:cNvPr id="9" name="Başlık 1">
            <a:extLst>
              <a:ext uri="{FF2B5EF4-FFF2-40B4-BE49-F238E27FC236}">
                <a16:creationId xmlns:a16="http://schemas.microsoft.com/office/drawing/2014/main" id="{C1EFE0CB-8BED-33FB-E17E-D345CCFD7CE8}"/>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pic>
        <p:nvPicPr>
          <p:cNvPr id="11" name="Resim 10" descr="tablo içeren bir resim&#10;&#10;Açıklama otomatik olarak oluşturuldu">
            <a:extLst>
              <a:ext uri="{FF2B5EF4-FFF2-40B4-BE49-F238E27FC236}">
                <a16:creationId xmlns:a16="http://schemas.microsoft.com/office/drawing/2014/main" id="{1D64B777-24C5-69AF-35FC-F197C2094CEF}"/>
              </a:ext>
            </a:extLst>
          </p:cNvPr>
          <p:cNvPicPr>
            <a:picLocks noChangeAspect="1"/>
          </p:cNvPicPr>
          <p:nvPr/>
        </p:nvPicPr>
        <p:blipFill>
          <a:blip r:embed="rId4"/>
          <a:stretch>
            <a:fillRect/>
          </a:stretch>
        </p:blipFill>
        <p:spPr>
          <a:xfrm>
            <a:off x="194387" y="1721799"/>
            <a:ext cx="9632515" cy="1935648"/>
          </a:xfrm>
          <a:prstGeom prst="rect">
            <a:avLst/>
          </a:prstGeom>
        </p:spPr>
      </p:pic>
      <p:pic>
        <p:nvPicPr>
          <p:cNvPr id="13" name="Resim 12" descr="tablo içeren bir resim&#10;&#10;Açıklama otomatik olarak oluşturuldu">
            <a:extLst>
              <a:ext uri="{FF2B5EF4-FFF2-40B4-BE49-F238E27FC236}">
                <a16:creationId xmlns:a16="http://schemas.microsoft.com/office/drawing/2014/main" id="{77886CD0-D9E1-F0C3-C349-A48FB488FB48}"/>
              </a:ext>
            </a:extLst>
          </p:cNvPr>
          <p:cNvPicPr>
            <a:picLocks noChangeAspect="1"/>
          </p:cNvPicPr>
          <p:nvPr/>
        </p:nvPicPr>
        <p:blipFill>
          <a:blip r:embed="rId5"/>
          <a:stretch>
            <a:fillRect/>
          </a:stretch>
        </p:blipFill>
        <p:spPr>
          <a:xfrm>
            <a:off x="280892" y="4397050"/>
            <a:ext cx="6381361" cy="1626020"/>
          </a:xfrm>
          <a:prstGeom prst="rect">
            <a:avLst/>
          </a:prstGeom>
        </p:spPr>
      </p:pic>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7" y="3626637"/>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12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280892" y="5936036"/>
            <a:ext cx="882578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 </a:t>
            </a:r>
            <a:r>
              <a:rPr lang="tr-TR" sz="2000" dirty="0"/>
              <a:t>500 data; Training </a:t>
            </a:r>
            <a:r>
              <a:rPr lang="tr-TR" sz="2000" b="1" dirty="0"/>
              <a:t>[350], </a:t>
            </a:r>
            <a:r>
              <a:rPr lang="tr-TR" sz="2000" dirty="0" err="1"/>
              <a:t>Validation</a:t>
            </a:r>
            <a:r>
              <a:rPr lang="tr-TR" sz="2000" dirty="0"/>
              <a:t> </a:t>
            </a:r>
            <a:r>
              <a:rPr lang="tr-TR" sz="2000" b="1" dirty="0"/>
              <a:t>[75], </a:t>
            </a:r>
            <a:r>
              <a:rPr lang="tr-TR" sz="2000" dirty="0"/>
              <a:t>Test </a:t>
            </a:r>
            <a:r>
              <a:rPr lang="tr-TR" sz="2000" b="1" dirty="0"/>
              <a:t>[75]</a:t>
            </a:r>
          </a:p>
        </p:txBody>
      </p:sp>
    </p:spTree>
    <p:extLst>
      <p:ext uri="{BB962C8B-B14F-4D97-AF65-F5344CB8AC3E}">
        <p14:creationId xmlns:p14="http://schemas.microsoft.com/office/powerpoint/2010/main" val="341658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95604" y="662472"/>
            <a:ext cx="1783702" cy="633871"/>
          </a:xfrm>
        </p:spPr>
        <p:txBody>
          <a:bodyPr rtlCol="0"/>
          <a:lstStyle/>
          <a:p>
            <a:pPr rtl="0"/>
            <a:r>
              <a:rPr lang="tr-TR" b="1" dirty="0"/>
              <a:t>GİRİŞ:</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a:t>
            </a:r>
          </a:p>
        </p:txBody>
      </p:sp>
      <p:sp>
        <p:nvSpPr>
          <p:cNvPr id="8" name="İçerik Yer Tutucusu 2">
            <a:extLst>
              <a:ext uri="{FF2B5EF4-FFF2-40B4-BE49-F238E27FC236}">
                <a16:creationId xmlns:a16="http://schemas.microsoft.com/office/drawing/2014/main" id="{64AAF9FD-9501-2C78-96D7-C11C84F4E939}"/>
              </a:ext>
            </a:extLst>
          </p:cNvPr>
          <p:cNvSpPr>
            <a:spLocks noGrp="1"/>
          </p:cNvSpPr>
          <p:nvPr>
            <p:ph idx="1"/>
          </p:nvPr>
        </p:nvSpPr>
        <p:spPr>
          <a:xfrm>
            <a:off x="360473" y="1890070"/>
            <a:ext cx="11357221" cy="4450081"/>
          </a:xfrm>
        </p:spPr>
        <p:txBody>
          <a:bodyPr rtlCol="0">
            <a:normAutofit lnSpcReduction="10000"/>
          </a:bodyPr>
          <a:lstStyle/>
          <a:p>
            <a:pPr marL="0" indent="0" rtl="0">
              <a:buNone/>
            </a:pPr>
            <a:r>
              <a:rPr lang="tr-TR" sz="2300" dirty="0"/>
              <a:t>Bu Proje Kapsamında </a:t>
            </a:r>
            <a:r>
              <a:rPr lang="tr-TR" sz="2300" b="1" dirty="0"/>
              <a:t>3</a:t>
            </a:r>
            <a:r>
              <a:rPr lang="tr-TR" sz="2300" dirty="0"/>
              <a:t> adet konu seçilmiştir. Bunlar;</a:t>
            </a:r>
          </a:p>
          <a:p>
            <a:pPr marL="0" indent="0">
              <a:buNone/>
            </a:pPr>
            <a:r>
              <a:rPr lang="tr-TR" sz="2000" b="1" dirty="0"/>
              <a:t>- Diyabet Sınıflandırması (</a:t>
            </a:r>
            <a:r>
              <a:rPr lang="tr-TR" sz="2000" b="1" dirty="0">
                <a:solidFill>
                  <a:srgbClr val="0070C0"/>
                </a:solidFill>
                <a:hlinkClick r:id="rId4">
                  <a:extLst>
                    <a:ext uri="{A12FA001-AC4F-418D-AE19-62706E023703}">
                      <ahyp:hlinkClr xmlns:ahyp="http://schemas.microsoft.com/office/drawing/2018/hyperlinkcolor" val="tx"/>
                    </a:ext>
                  </a:extLst>
                </a:hlinkClick>
              </a:rPr>
              <a:t>https://www.kaggle.com/code/guveneyupcan/diabetes-classification</a:t>
            </a:r>
            <a:r>
              <a:rPr lang="tr-TR" sz="2000" b="1" dirty="0"/>
              <a:t>)</a:t>
            </a:r>
          </a:p>
          <a:p>
            <a:pPr lvl="1">
              <a:buFontTx/>
              <a:buChar char="-"/>
            </a:pPr>
            <a:r>
              <a:rPr lang="tr-TR" dirty="0"/>
              <a:t>768 adet giriş ve 2 adet sınıf içerir.</a:t>
            </a:r>
          </a:p>
          <a:p>
            <a:pPr lvl="1">
              <a:buFontTx/>
              <a:buChar char="-"/>
            </a:pPr>
            <a:r>
              <a:rPr lang="tr-TR" dirty="0">
                <a:solidFill>
                  <a:srgbClr val="00B050"/>
                </a:solidFill>
              </a:rPr>
              <a:t>Başlangıç: </a:t>
            </a:r>
            <a:r>
              <a:rPr lang="tr-TR" dirty="0"/>
              <a:t>4. sayfa, </a:t>
            </a:r>
            <a:r>
              <a:rPr lang="tr-TR" dirty="0">
                <a:solidFill>
                  <a:srgbClr val="FF0000"/>
                </a:solidFill>
              </a:rPr>
              <a:t>Bitiş: </a:t>
            </a:r>
            <a:r>
              <a:rPr lang="tr-TR" dirty="0"/>
              <a:t>41. sayfa</a:t>
            </a:r>
          </a:p>
          <a:p>
            <a:pPr>
              <a:buFontTx/>
              <a:buChar char="-"/>
            </a:pPr>
            <a:r>
              <a:rPr lang="tr-TR" sz="2000" b="1" dirty="0"/>
              <a:t>Apple kâr Sınıflandırması (</a:t>
            </a:r>
            <a:r>
              <a:rPr lang="tr-TR" sz="1600" b="1" dirty="0">
                <a:solidFill>
                  <a:srgbClr val="0070C0"/>
                </a:solidFill>
                <a:hlinkClick r:id="rId5">
                  <a:extLst>
                    <a:ext uri="{A12FA001-AC4F-418D-AE19-62706E023703}">
                      <ahyp:hlinkClr xmlns:ahyp="http://schemas.microsoft.com/office/drawing/2018/hyperlinkcolor" val="tx"/>
                    </a:ext>
                  </a:extLst>
                </a:hlinkClick>
              </a:rPr>
              <a:t>https://www.kaggle.com/code/acsolak34/applerevenue-eda-model-training/data</a:t>
            </a:r>
            <a:r>
              <a:rPr lang="tr-TR" sz="2000" b="1" dirty="0"/>
              <a:t>)</a:t>
            </a:r>
          </a:p>
          <a:p>
            <a:pPr lvl="1">
              <a:buFontTx/>
              <a:buChar char="-"/>
            </a:pPr>
            <a:r>
              <a:rPr lang="tr-TR" dirty="0"/>
              <a:t>10560 adet giriş ve 2 adet sınıf içerir.</a:t>
            </a:r>
          </a:p>
          <a:p>
            <a:pPr lvl="1">
              <a:buFontTx/>
              <a:buChar char="-"/>
            </a:pPr>
            <a:r>
              <a:rPr lang="tr-TR" dirty="0">
                <a:solidFill>
                  <a:srgbClr val="00B050"/>
                </a:solidFill>
              </a:rPr>
              <a:t>Başlangıç: </a:t>
            </a:r>
            <a:r>
              <a:rPr lang="tr-TR" dirty="0"/>
              <a:t>42. sayfa, </a:t>
            </a:r>
            <a:r>
              <a:rPr lang="tr-TR" dirty="0">
                <a:solidFill>
                  <a:srgbClr val="FF0000"/>
                </a:solidFill>
              </a:rPr>
              <a:t>Bitiş: </a:t>
            </a:r>
            <a:r>
              <a:rPr lang="tr-TR" dirty="0"/>
              <a:t>75. sayfa</a:t>
            </a:r>
            <a:endParaRPr lang="tr-TR" b="1" dirty="0"/>
          </a:p>
          <a:p>
            <a:pPr>
              <a:buFontTx/>
              <a:buChar char="-"/>
            </a:pPr>
            <a:r>
              <a:rPr lang="tr-TR" sz="2000" b="1" dirty="0"/>
              <a:t>Suriyeli Sığınmacı Sınıflandırması (</a:t>
            </a:r>
            <a:r>
              <a:rPr lang="tr-TR" sz="1500" b="1" dirty="0">
                <a:solidFill>
                  <a:srgbClr val="0070C0"/>
                </a:solidFill>
                <a:hlinkClick r:id="rId6">
                  <a:extLst>
                    <a:ext uri="{A12FA001-AC4F-418D-AE19-62706E023703}">
                      <ahyp:hlinkClr xmlns:ahyp="http://schemas.microsoft.com/office/drawing/2018/hyperlinkcolor" val="tx"/>
                    </a:ext>
                  </a:extLst>
                </a:hlinkClick>
              </a:rPr>
              <a:t>https://multeciler.org.tr/turkiyedeki-suriyeli-sayisi/?gclid=CjwKCAiAhqCdBhB0EiwAH8M_Grq30tQvM7ZDd9LA5_SLyGuYL4-jHFLvT9r-c4NzIR-tzDxJ2AdBlhoCg6UQAvD_BwE</a:t>
            </a:r>
            <a:r>
              <a:rPr lang="tr-TR" sz="2000" b="1" dirty="0"/>
              <a:t>)</a:t>
            </a:r>
          </a:p>
          <a:p>
            <a:pPr lvl="1">
              <a:buFontTx/>
              <a:buChar char="-"/>
            </a:pPr>
            <a:r>
              <a:rPr lang="tr-TR" dirty="0"/>
              <a:t>35 adet giriş ve 2 adet sınıf içerir.</a:t>
            </a:r>
          </a:p>
          <a:p>
            <a:pPr lvl="1">
              <a:buFontTx/>
              <a:buChar char="-"/>
            </a:pPr>
            <a:r>
              <a:rPr lang="tr-TR" dirty="0">
                <a:solidFill>
                  <a:srgbClr val="00B050"/>
                </a:solidFill>
              </a:rPr>
              <a:t>Başlangıç: </a:t>
            </a:r>
            <a:r>
              <a:rPr lang="tr-TR" dirty="0"/>
              <a:t>76. sayfa, </a:t>
            </a:r>
            <a:r>
              <a:rPr lang="tr-TR" dirty="0">
                <a:solidFill>
                  <a:srgbClr val="FF0000"/>
                </a:solidFill>
              </a:rPr>
              <a:t>Bitiş: </a:t>
            </a:r>
            <a:r>
              <a:rPr lang="tr-TR" dirty="0"/>
              <a:t>95. sayfa</a:t>
            </a:r>
          </a:p>
        </p:txBody>
      </p:sp>
      <p:sp>
        <p:nvSpPr>
          <p:cNvPr id="9" name="İçerik Yer Tutucusu 2">
            <a:extLst>
              <a:ext uri="{FF2B5EF4-FFF2-40B4-BE49-F238E27FC236}">
                <a16:creationId xmlns:a16="http://schemas.microsoft.com/office/drawing/2014/main" id="{380790BC-E567-772B-B204-E60F066711E6}"/>
              </a:ext>
            </a:extLst>
          </p:cNvPr>
          <p:cNvSpPr txBox="1">
            <a:spLocks/>
          </p:cNvSpPr>
          <p:nvPr/>
        </p:nvSpPr>
        <p:spPr>
          <a:xfrm>
            <a:off x="286139" y="4301412"/>
            <a:ext cx="7498705" cy="181371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dirty="0"/>
          </a:p>
        </p:txBody>
      </p:sp>
    </p:spTree>
    <p:extLst>
      <p:ext uri="{BB962C8B-B14F-4D97-AF65-F5344CB8AC3E}">
        <p14:creationId xmlns:p14="http://schemas.microsoft.com/office/powerpoint/2010/main" val="196997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nodePh="1">
                                  <p:stCondLst>
                                    <p:cond delay="0"/>
                                  </p:stCondLst>
                                  <p:endCondLst>
                                    <p:cond evt="begin" delay="0">
                                      <p:tn val="43"/>
                                    </p:cond>
                                  </p:end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fade">
                                      <p:cBhvr>
                                        <p:cTn id="4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30</a:t>
            </a:r>
          </a:p>
        </p:txBody>
      </p:sp>
      <p:sp>
        <p:nvSpPr>
          <p:cNvPr id="9" name="Başlık 1">
            <a:extLst>
              <a:ext uri="{FF2B5EF4-FFF2-40B4-BE49-F238E27FC236}">
                <a16:creationId xmlns:a16="http://schemas.microsoft.com/office/drawing/2014/main" id="{F13AA5E7-C66E-FB41-A3DA-693E71B28897}"/>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pic>
        <p:nvPicPr>
          <p:cNvPr id="12" name="Resim 11">
            <a:extLst>
              <a:ext uri="{FF2B5EF4-FFF2-40B4-BE49-F238E27FC236}">
                <a16:creationId xmlns:a16="http://schemas.microsoft.com/office/drawing/2014/main" id="{0A114808-E421-D245-AC56-9E98A13BA1F0}"/>
              </a:ext>
            </a:extLst>
          </p:cNvPr>
          <p:cNvPicPr>
            <a:picLocks noChangeAspect="1"/>
          </p:cNvPicPr>
          <p:nvPr/>
        </p:nvPicPr>
        <p:blipFill>
          <a:blip r:embed="rId4"/>
          <a:stretch>
            <a:fillRect/>
          </a:stretch>
        </p:blipFill>
        <p:spPr>
          <a:xfrm>
            <a:off x="194386" y="4279203"/>
            <a:ext cx="3715895" cy="2364660"/>
          </a:xfrm>
          <a:prstGeom prst="rect">
            <a:avLst/>
          </a:prstGeom>
        </p:spPr>
      </p:pic>
      <p:pic>
        <p:nvPicPr>
          <p:cNvPr id="14" name="Resim 13">
            <a:extLst>
              <a:ext uri="{FF2B5EF4-FFF2-40B4-BE49-F238E27FC236}">
                <a16:creationId xmlns:a16="http://schemas.microsoft.com/office/drawing/2014/main" id="{9FF2F72B-80C4-ACD8-2F35-B4D0F1244A24}"/>
              </a:ext>
            </a:extLst>
          </p:cNvPr>
          <p:cNvPicPr>
            <a:picLocks noChangeAspect="1"/>
          </p:cNvPicPr>
          <p:nvPr/>
        </p:nvPicPr>
        <p:blipFill>
          <a:blip r:embed="rId5"/>
          <a:stretch>
            <a:fillRect/>
          </a:stretch>
        </p:blipFill>
        <p:spPr>
          <a:xfrm>
            <a:off x="3809093" y="4279203"/>
            <a:ext cx="3767529" cy="2364660"/>
          </a:xfrm>
          <a:prstGeom prst="rect">
            <a:avLst/>
          </a:prstGeom>
        </p:spPr>
      </p:pic>
      <p:pic>
        <p:nvPicPr>
          <p:cNvPr id="16" name="Resim 15" descr="tablo içeren bir resim&#10;&#10;Açıklama otomatik olarak oluşturuldu">
            <a:extLst>
              <a:ext uri="{FF2B5EF4-FFF2-40B4-BE49-F238E27FC236}">
                <a16:creationId xmlns:a16="http://schemas.microsoft.com/office/drawing/2014/main" id="{D99A23F6-A31B-7FED-897A-F97749CEE6F6}"/>
              </a:ext>
            </a:extLst>
          </p:cNvPr>
          <p:cNvPicPr>
            <a:picLocks noChangeAspect="1"/>
          </p:cNvPicPr>
          <p:nvPr/>
        </p:nvPicPr>
        <p:blipFill>
          <a:blip r:embed="rId6"/>
          <a:stretch>
            <a:fillRect/>
          </a:stretch>
        </p:blipFill>
        <p:spPr>
          <a:xfrm>
            <a:off x="0" y="1583242"/>
            <a:ext cx="3478611" cy="2459561"/>
          </a:xfrm>
          <a:prstGeom prst="rect">
            <a:avLst/>
          </a:prstGeom>
        </p:spPr>
      </p:pic>
      <p:pic>
        <p:nvPicPr>
          <p:cNvPr id="18" name="Resim 17">
            <a:extLst>
              <a:ext uri="{FF2B5EF4-FFF2-40B4-BE49-F238E27FC236}">
                <a16:creationId xmlns:a16="http://schemas.microsoft.com/office/drawing/2014/main" id="{247771DF-5A4E-A961-E295-6A9DF5C0BBC9}"/>
              </a:ext>
            </a:extLst>
          </p:cNvPr>
          <p:cNvPicPr>
            <a:picLocks noChangeAspect="1"/>
          </p:cNvPicPr>
          <p:nvPr/>
        </p:nvPicPr>
        <p:blipFill>
          <a:blip r:embed="rId7"/>
          <a:stretch>
            <a:fillRect/>
          </a:stretch>
        </p:blipFill>
        <p:spPr>
          <a:xfrm>
            <a:off x="3343019" y="1553291"/>
            <a:ext cx="4354735" cy="2489511"/>
          </a:xfrm>
          <a:prstGeom prst="rect">
            <a:avLst/>
          </a:prstGeom>
        </p:spPr>
      </p:pic>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7697754" y="2470266"/>
            <a:ext cx="4161696" cy="37230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800" dirty="0">
                <a:latin typeface="Book Antiqua (Gövde)"/>
                <a:ea typeface="Calibri" panose="020F0502020204030204" pitchFamily="34" charset="0"/>
                <a:cs typeface="Arial" panose="020B0604020202020204" pitchFamily="34" charset="0"/>
              </a:rPr>
              <a:t>Elde edilen sonuçlar önceki sonuçlardan farksız. Eğitimimiz başarılı bir şekilde devam etmektedir.</a:t>
            </a:r>
          </a:p>
          <a:p>
            <a:r>
              <a:rPr lang="tr-TR" sz="1800" b="1" dirty="0">
                <a:latin typeface="Book Antiqua (Gövde)"/>
                <a:ea typeface="Calibri" panose="020F0502020204030204" pitchFamily="34" charset="0"/>
                <a:cs typeface="Arial" panose="020B0604020202020204" pitchFamily="34" charset="0"/>
              </a:rPr>
              <a:t>Eğitimin başarı yüzdesini yükseltmek için ne yapılabilir?  </a:t>
            </a:r>
            <a:r>
              <a:rPr lang="tr-TR" sz="1800" dirty="0">
                <a:latin typeface="Book Antiqua (Gövde)"/>
                <a:ea typeface="Calibri" panose="020F0502020204030204" pitchFamily="34" charset="0"/>
                <a:cs typeface="Arial" panose="020B0604020202020204" pitchFamily="34" charset="0"/>
              </a:rPr>
              <a:t>İşte bu sorunun cevabı Gizli katman sayısında yatıyor. 10 olan </a:t>
            </a:r>
            <a:r>
              <a:rPr lang="tr-TR" sz="1800" dirty="0" err="1">
                <a:latin typeface="Book Antiqua (Gövde)"/>
                <a:ea typeface="Calibri" panose="020F0502020204030204" pitchFamily="34" charset="0"/>
                <a:cs typeface="Arial" panose="020B0604020202020204" pitchFamily="34" charset="0"/>
              </a:rPr>
              <a:t>GKS’yi</a:t>
            </a:r>
            <a:r>
              <a:rPr lang="tr-TR" sz="1800" dirty="0">
                <a:latin typeface="Book Antiqua (Gövde)"/>
                <a:ea typeface="Calibri" panose="020F0502020204030204" pitchFamily="34" charset="0"/>
                <a:cs typeface="Arial" panose="020B0604020202020204" pitchFamily="34" charset="0"/>
              </a:rPr>
              <a:t> </a:t>
            </a:r>
            <a:r>
              <a:rPr lang="tr-TR" sz="1800" b="1" dirty="0">
                <a:latin typeface="Book Antiqua (Gövde)"/>
                <a:ea typeface="Calibri" panose="020F0502020204030204" pitchFamily="34" charset="0"/>
                <a:cs typeface="Arial" panose="020B0604020202020204" pitchFamily="34" charset="0"/>
              </a:rPr>
              <a:t>100 </a:t>
            </a:r>
            <a:r>
              <a:rPr lang="tr-TR" sz="1800" dirty="0">
                <a:latin typeface="Book Antiqua (Gövde)"/>
                <a:ea typeface="Calibri" panose="020F0502020204030204" pitchFamily="34" charset="0"/>
                <a:cs typeface="Arial" panose="020B0604020202020204" pitchFamily="34" charset="0"/>
              </a:rPr>
              <a:t>ve </a:t>
            </a:r>
            <a:r>
              <a:rPr lang="tr-TR" sz="1800" b="1" dirty="0">
                <a:latin typeface="Book Antiqua (Gövde)"/>
                <a:ea typeface="Calibri" panose="020F0502020204030204" pitchFamily="34" charset="0"/>
                <a:cs typeface="Arial" panose="020B0604020202020204" pitchFamily="34" charset="0"/>
              </a:rPr>
              <a:t>1000</a:t>
            </a:r>
            <a:r>
              <a:rPr lang="tr-TR" sz="1800" dirty="0">
                <a:latin typeface="Book Antiqua (Gövde)"/>
                <a:ea typeface="Calibri" panose="020F0502020204030204" pitchFamily="34" charset="0"/>
                <a:cs typeface="Arial" panose="020B0604020202020204" pitchFamily="34" charset="0"/>
              </a:rPr>
              <a:t> yaparak tekrardan gözlemleyelim…</a:t>
            </a:r>
          </a:p>
        </p:txBody>
      </p:sp>
    </p:spTree>
    <p:extLst>
      <p:ext uri="{BB962C8B-B14F-4D97-AF65-F5344CB8AC3E}">
        <p14:creationId xmlns:p14="http://schemas.microsoft.com/office/powerpoint/2010/main" val="380872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84455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75103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89435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803910"/>
            <a:ext cx="1705166" cy="523057"/>
          </a:xfrm>
          <a:prstGeom prst="rect">
            <a:avLst/>
          </a:prstGeom>
        </p:spPr>
      </p:pic>
      <p:pic>
        <p:nvPicPr>
          <p:cNvPr id="25" name="Resim 24">
            <a:extLst>
              <a:ext uri="{FF2B5EF4-FFF2-40B4-BE49-F238E27FC236}">
                <a16:creationId xmlns:a16="http://schemas.microsoft.com/office/drawing/2014/main" id="{B07DE4F5-3CD1-BC2E-590F-71E0BDAD547A}"/>
              </a:ext>
            </a:extLst>
          </p:cNvPr>
          <p:cNvPicPr>
            <a:picLocks noChangeAspect="1"/>
          </p:cNvPicPr>
          <p:nvPr/>
        </p:nvPicPr>
        <p:blipFill>
          <a:blip r:embed="rId6"/>
          <a:stretch>
            <a:fillRect/>
          </a:stretch>
        </p:blipFill>
        <p:spPr>
          <a:xfrm>
            <a:off x="7373048" y="2587483"/>
            <a:ext cx="3769599" cy="2399695"/>
          </a:xfrm>
          <a:prstGeom prst="rect">
            <a:avLst/>
          </a:prstGeom>
        </p:spPr>
      </p:pic>
      <p:pic>
        <p:nvPicPr>
          <p:cNvPr id="27" name="Resim 26">
            <a:extLst>
              <a:ext uri="{FF2B5EF4-FFF2-40B4-BE49-F238E27FC236}">
                <a16:creationId xmlns:a16="http://schemas.microsoft.com/office/drawing/2014/main" id="{73CA0FD1-F127-8EE4-C1B3-DC953CBFC37B}"/>
              </a:ext>
            </a:extLst>
          </p:cNvPr>
          <p:cNvPicPr>
            <a:picLocks noChangeAspect="1"/>
          </p:cNvPicPr>
          <p:nvPr/>
        </p:nvPicPr>
        <p:blipFill>
          <a:blip r:embed="rId7"/>
          <a:stretch>
            <a:fillRect/>
          </a:stretch>
        </p:blipFill>
        <p:spPr>
          <a:xfrm>
            <a:off x="733307" y="2583684"/>
            <a:ext cx="3628035" cy="2399695"/>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1335114" y="5356980"/>
            <a:ext cx="8438805" cy="923330"/>
          </a:xfrm>
          <a:prstGeom prst="rect">
            <a:avLst/>
          </a:prstGeom>
          <a:noFill/>
        </p:spPr>
        <p:txBody>
          <a:bodyPr wrap="square">
            <a:spAutoFit/>
          </a:bodyPr>
          <a:lstStyle/>
          <a:p>
            <a:pPr marL="0" indent="0">
              <a:buNone/>
            </a:pPr>
            <a:r>
              <a:rPr lang="tr-TR" dirty="0" err="1"/>
              <a:t>GKS’nin</a:t>
            </a:r>
            <a:r>
              <a:rPr lang="tr-TR" dirty="0"/>
              <a:t> 1000 olduğu grafik de</a:t>
            </a:r>
            <a:r>
              <a:rPr lang="tr-TR" sz="1800" dirty="0"/>
              <a:t> </a:t>
            </a:r>
            <a:r>
              <a:rPr lang="tr-TR" sz="1800" dirty="0" err="1"/>
              <a:t>gradient’in</a:t>
            </a:r>
            <a:r>
              <a:rPr lang="tr-TR" sz="1800" dirty="0"/>
              <a:t> dalgalı bir şekilde 0’a doğru alçaldığını gözlemiyoruz. Şu an için </a:t>
            </a:r>
            <a:r>
              <a:rPr lang="tr-TR" sz="1800" dirty="0" err="1"/>
              <a:t>GKS’nin</a:t>
            </a:r>
            <a:r>
              <a:rPr lang="tr-TR" sz="1800" dirty="0"/>
              <a:t> 1000 olması olumlu bir sonuç vermiş gibi gözüküyor</a:t>
            </a:r>
          </a:p>
        </p:txBody>
      </p:sp>
    </p:spTree>
    <p:extLst>
      <p:ext uri="{BB962C8B-B14F-4D97-AF65-F5344CB8AC3E}">
        <p14:creationId xmlns:p14="http://schemas.microsoft.com/office/powerpoint/2010/main" val="85568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66167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56815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71147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621030"/>
            <a:ext cx="1705166" cy="523057"/>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552961" y="6093929"/>
            <a:ext cx="7453119" cy="584775"/>
          </a:xfrm>
          <a:prstGeom prst="rect">
            <a:avLst/>
          </a:prstGeom>
          <a:noFill/>
        </p:spPr>
        <p:txBody>
          <a:bodyPr wrap="square">
            <a:spAutoFit/>
          </a:bodyPr>
          <a:lstStyle/>
          <a:p>
            <a:pPr marL="0" indent="0">
              <a:buNone/>
            </a:pPr>
            <a:r>
              <a:rPr lang="tr-TR" sz="1600" dirty="0" err="1"/>
              <a:t>GKS’nin</a:t>
            </a:r>
            <a:r>
              <a:rPr lang="tr-TR" sz="1600" dirty="0"/>
              <a:t> 1000 olduğu hata matrislerinin yüzdesi daha yüksek. Şu an için </a:t>
            </a:r>
            <a:r>
              <a:rPr lang="tr-TR" sz="1600" dirty="0" err="1"/>
              <a:t>GKS’nin</a:t>
            </a:r>
            <a:r>
              <a:rPr lang="tr-TR" sz="1600" dirty="0"/>
              <a:t> 1000 olması olumlu bir sonuç vermiş gibi gözüküyor</a:t>
            </a:r>
          </a:p>
        </p:txBody>
      </p:sp>
      <p:pic>
        <p:nvPicPr>
          <p:cNvPr id="4" name="Resim 3">
            <a:extLst>
              <a:ext uri="{FF2B5EF4-FFF2-40B4-BE49-F238E27FC236}">
                <a16:creationId xmlns:a16="http://schemas.microsoft.com/office/drawing/2014/main" id="{0DFB7BD8-0A7E-3B17-6865-94D48A8B61EB}"/>
              </a:ext>
            </a:extLst>
          </p:cNvPr>
          <p:cNvPicPr>
            <a:picLocks noChangeAspect="1"/>
          </p:cNvPicPr>
          <p:nvPr/>
        </p:nvPicPr>
        <p:blipFill>
          <a:blip r:embed="rId6"/>
          <a:stretch>
            <a:fillRect/>
          </a:stretch>
        </p:blipFill>
        <p:spPr>
          <a:xfrm>
            <a:off x="6106128" y="2144925"/>
            <a:ext cx="5771277" cy="3925075"/>
          </a:xfrm>
          <a:prstGeom prst="rect">
            <a:avLst/>
          </a:prstGeom>
        </p:spPr>
      </p:pic>
      <p:pic>
        <p:nvPicPr>
          <p:cNvPr id="8" name="Resim 7">
            <a:extLst>
              <a:ext uri="{FF2B5EF4-FFF2-40B4-BE49-F238E27FC236}">
                <a16:creationId xmlns:a16="http://schemas.microsoft.com/office/drawing/2014/main" id="{FB319F3B-1D2D-AD96-8CF0-E9E66661B256}"/>
              </a:ext>
            </a:extLst>
          </p:cNvPr>
          <p:cNvPicPr>
            <a:picLocks noChangeAspect="1"/>
          </p:cNvPicPr>
          <p:nvPr/>
        </p:nvPicPr>
        <p:blipFill>
          <a:blip r:embed="rId7"/>
          <a:stretch>
            <a:fillRect/>
          </a:stretch>
        </p:blipFill>
        <p:spPr>
          <a:xfrm>
            <a:off x="145983" y="2144087"/>
            <a:ext cx="5157970" cy="3799333"/>
          </a:xfrm>
          <a:prstGeom prst="rect">
            <a:avLst/>
          </a:prstGeom>
        </p:spPr>
      </p:pic>
    </p:spTree>
    <p:extLst>
      <p:ext uri="{BB962C8B-B14F-4D97-AF65-F5344CB8AC3E}">
        <p14:creationId xmlns:p14="http://schemas.microsoft.com/office/powerpoint/2010/main" val="23797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65151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55799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70131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580390"/>
            <a:ext cx="1705166" cy="523057"/>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808160" y="5721962"/>
            <a:ext cx="8438805" cy="646331"/>
          </a:xfrm>
          <a:prstGeom prst="rect">
            <a:avLst/>
          </a:prstGeom>
          <a:noFill/>
        </p:spPr>
        <p:txBody>
          <a:bodyPr wrap="square">
            <a:spAutoFit/>
          </a:bodyPr>
          <a:lstStyle/>
          <a:p>
            <a:pPr marL="0" indent="0">
              <a:buNone/>
            </a:pPr>
            <a:r>
              <a:rPr lang="tr-TR" sz="1800" dirty="0"/>
              <a:t>Train 0’ın altı</a:t>
            </a:r>
            <a:r>
              <a:rPr lang="tr-TR" dirty="0"/>
              <a:t>na doğru </a:t>
            </a:r>
            <a:r>
              <a:rPr lang="tr-TR" dirty="0" err="1"/>
              <a:t>ilerlesede</a:t>
            </a:r>
            <a:r>
              <a:rPr lang="tr-TR" dirty="0"/>
              <a:t> </a:t>
            </a:r>
            <a:r>
              <a:rPr lang="tr-TR" b="1" dirty="0"/>
              <a:t>O. Fit </a:t>
            </a:r>
            <a:r>
              <a:rPr lang="tr-TR" dirty="0"/>
              <a:t>hatasından söz edilemez</a:t>
            </a:r>
            <a:r>
              <a:rPr lang="tr-TR" sz="1800" dirty="0"/>
              <a:t>. </a:t>
            </a:r>
            <a:r>
              <a:rPr lang="tr-TR" sz="1800" dirty="0" err="1"/>
              <a:t>GKS’nin</a:t>
            </a:r>
            <a:r>
              <a:rPr lang="tr-TR" sz="1800" dirty="0"/>
              <a:t> 1000 olması olumlu bir sonuç vermiş gibi gözüküyor</a:t>
            </a:r>
          </a:p>
        </p:txBody>
      </p:sp>
      <p:pic>
        <p:nvPicPr>
          <p:cNvPr id="4" name="Resim 3">
            <a:extLst>
              <a:ext uri="{FF2B5EF4-FFF2-40B4-BE49-F238E27FC236}">
                <a16:creationId xmlns:a16="http://schemas.microsoft.com/office/drawing/2014/main" id="{6A2B1B25-4B9C-18EB-EF36-B2F278D202BD}"/>
              </a:ext>
            </a:extLst>
          </p:cNvPr>
          <p:cNvPicPr>
            <a:picLocks noChangeAspect="1"/>
          </p:cNvPicPr>
          <p:nvPr/>
        </p:nvPicPr>
        <p:blipFill>
          <a:blip r:embed="rId6"/>
          <a:stretch>
            <a:fillRect/>
          </a:stretch>
        </p:blipFill>
        <p:spPr>
          <a:xfrm>
            <a:off x="6620967" y="2145181"/>
            <a:ext cx="5273761" cy="3424175"/>
          </a:xfrm>
          <a:prstGeom prst="rect">
            <a:avLst/>
          </a:prstGeom>
        </p:spPr>
      </p:pic>
      <p:pic>
        <p:nvPicPr>
          <p:cNvPr id="8" name="Resim 7">
            <a:extLst>
              <a:ext uri="{FF2B5EF4-FFF2-40B4-BE49-F238E27FC236}">
                <a16:creationId xmlns:a16="http://schemas.microsoft.com/office/drawing/2014/main" id="{ABF15BEF-40E7-653F-2564-19ACB1671E32}"/>
              </a:ext>
            </a:extLst>
          </p:cNvPr>
          <p:cNvPicPr>
            <a:picLocks noChangeAspect="1"/>
          </p:cNvPicPr>
          <p:nvPr/>
        </p:nvPicPr>
        <p:blipFill>
          <a:blip r:embed="rId7"/>
          <a:stretch>
            <a:fillRect/>
          </a:stretch>
        </p:blipFill>
        <p:spPr>
          <a:xfrm>
            <a:off x="447754" y="2145181"/>
            <a:ext cx="5187338" cy="3424175"/>
          </a:xfrm>
          <a:prstGeom prst="rect">
            <a:avLst/>
          </a:prstGeom>
        </p:spPr>
      </p:pic>
    </p:spTree>
    <p:extLst>
      <p:ext uri="{BB962C8B-B14F-4D97-AF65-F5344CB8AC3E}">
        <p14:creationId xmlns:p14="http://schemas.microsoft.com/office/powerpoint/2010/main" val="418110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34</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parametreler rahatlıkla değiştirilebilir. </a:t>
            </a:r>
            <a:endParaRPr lang="tr-TR"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err="1"/>
              <a:t>ETH_Projesi_beta</a:t>
            </a:r>
            <a:r>
              <a:rPr lang="tr-TR" sz="1500" dirty="0"/>
              <a:t> adıyla </a:t>
            </a:r>
            <a:r>
              <a:rPr lang="tr-TR" sz="1600" b="1" dirty="0"/>
              <a:t>.m</a:t>
            </a:r>
            <a:r>
              <a:rPr lang="tr-TR" sz="1500" dirty="0"/>
              <a:t> ve </a:t>
            </a:r>
            <a:r>
              <a:rPr lang="tr-TR" sz="1500" b="1" dirty="0"/>
              <a:t>.txt </a:t>
            </a:r>
            <a:r>
              <a:rPr lang="tr-TR" sz="1500" dirty="0"/>
              <a:t>formatında paylaşılmıştır.</a:t>
            </a:r>
          </a:p>
        </p:txBody>
      </p:sp>
      <p:pic>
        <p:nvPicPr>
          <p:cNvPr id="11" name="Resim 10" descr="metin içeren bir resim&#10;&#10;Açıklama otomatik olarak oluşturuldu">
            <a:extLst>
              <a:ext uri="{FF2B5EF4-FFF2-40B4-BE49-F238E27FC236}">
                <a16:creationId xmlns:a16="http://schemas.microsoft.com/office/drawing/2014/main" id="{428449D5-0401-CB48-B7C3-F56BEF73719C}"/>
              </a:ext>
            </a:extLst>
          </p:cNvPr>
          <p:cNvPicPr>
            <a:picLocks noChangeAspect="1"/>
          </p:cNvPicPr>
          <p:nvPr/>
        </p:nvPicPr>
        <p:blipFill>
          <a:blip r:embed="rId5"/>
          <a:stretch>
            <a:fillRect/>
          </a:stretch>
        </p:blipFill>
        <p:spPr>
          <a:xfrm>
            <a:off x="7769592" y="1661190"/>
            <a:ext cx="3459780" cy="4473328"/>
          </a:xfrm>
          <a:prstGeom prst="rect">
            <a:avLst/>
          </a:prstGeom>
        </p:spPr>
      </p:pic>
    </p:spTree>
    <p:extLst>
      <p:ext uri="{BB962C8B-B14F-4D97-AF65-F5344CB8AC3E}">
        <p14:creationId xmlns:p14="http://schemas.microsoft.com/office/powerpoint/2010/main" val="227654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35</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250449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36</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1. satırını (1x8) alıyoruz ve sonucun 1 olmasını bekliyoruz</a:t>
            </a:r>
            <a:endParaRPr lang="tr-TR" dirty="0">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E0D46340-536A-8575-2EFE-E99B09A5D8B3}"/>
              </a:ext>
            </a:extLst>
          </p:cNvPr>
          <p:cNvPicPr>
            <a:picLocks noChangeAspect="1"/>
          </p:cNvPicPr>
          <p:nvPr/>
        </p:nvPicPr>
        <p:blipFill>
          <a:blip r:embed="rId4"/>
          <a:stretch>
            <a:fillRect/>
          </a:stretch>
        </p:blipFill>
        <p:spPr>
          <a:xfrm>
            <a:off x="306747" y="2191929"/>
            <a:ext cx="7475868" cy="2088061"/>
          </a:xfrm>
          <a:prstGeom prst="rect">
            <a:avLst/>
          </a:prstGeom>
        </p:spPr>
      </p:pic>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1, Elde edilen sonuç: 1.</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24" name="Resim 23">
            <a:extLst>
              <a:ext uri="{FF2B5EF4-FFF2-40B4-BE49-F238E27FC236}">
                <a16:creationId xmlns:a16="http://schemas.microsoft.com/office/drawing/2014/main" id="{F70C96BF-316F-BD11-67AC-8CC8EC556C06}"/>
              </a:ext>
            </a:extLst>
          </p:cNvPr>
          <p:cNvPicPr>
            <a:picLocks noChangeAspect="1"/>
          </p:cNvPicPr>
          <p:nvPr/>
        </p:nvPicPr>
        <p:blipFill>
          <a:blip r:embed="rId5"/>
          <a:stretch>
            <a:fillRect/>
          </a:stretch>
        </p:blipFill>
        <p:spPr>
          <a:xfrm>
            <a:off x="306747" y="4613564"/>
            <a:ext cx="8055038" cy="541067"/>
          </a:xfrm>
          <a:prstGeom prst="rect">
            <a:avLst/>
          </a:prstGeom>
        </p:spPr>
      </p:pic>
      <p:pic>
        <p:nvPicPr>
          <p:cNvPr id="26" name="Resim 25">
            <a:extLst>
              <a:ext uri="{FF2B5EF4-FFF2-40B4-BE49-F238E27FC236}">
                <a16:creationId xmlns:a16="http://schemas.microsoft.com/office/drawing/2014/main" id="{3E5F168D-8E2C-CA5E-CC96-689F8EF034F8}"/>
              </a:ext>
            </a:extLst>
          </p:cNvPr>
          <p:cNvPicPr>
            <a:picLocks noChangeAspect="1"/>
          </p:cNvPicPr>
          <p:nvPr/>
        </p:nvPicPr>
        <p:blipFill>
          <a:blip r:embed="rId6"/>
          <a:stretch>
            <a:fillRect/>
          </a:stretch>
        </p:blipFill>
        <p:spPr>
          <a:xfrm>
            <a:off x="8618126" y="4614397"/>
            <a:ext cx="3267127" cy="540234"/>
          </a:xfrm>
          <a:prstGeom prst="rect">
            <a:avLst/>
          </a:prstGeom>
        </p:spPr>
      </p:pic>
    </p:spTree>
    <p:extLst>
      <p:ext uri="{BB962C8B-B14F-4D97-AF65-F5344CB8AC3E}">
        <p14:creationId xmlns:p14="http://schemas.microsoft.com/office/powerpoint/2010/main" val="28329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37</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İkinci deneme için veri setimizin 4. satırını (1x8) alıyoruz ve sonucun 0 olmasını bekliyoruz</a:t>
            </a:r>
            <a:endParaRPr lang="tr-TR" dirty="0">
              <a:latin typeface="Book Antiqua (Gövde)"/>
            </a:endParaRPr>
          </a:p>
        </p:txBody>
      </p:sp>
      <p:pic>
        <p:nvPicPr>
          <p:cNvPr id="13" name="Resim 12" descr="tablo içeren bir resim&#10;&#10;Açıklama otomatik olarak oluşturuldu">
            <a:extLst>
              <a:ext uri="{FF2B5EF4-FFF2-40B4-BE49-F238E27FC236}">
                <a16:creationId xmlns:a16="http://schemas.microsoft.com/office/drawing/2014/main" id="{7685BE68-60D6-9CD4-985F-852E77EF5C68}"/>
              </a:ext>
            </a:extLst>
          </p:cNvPr>
          <p:cNvPicPr>
            <a:picLocks noChangeAspect="1"/>
          </p:cNvPicPr>
          <p:nvPr/>
        </p:nvPicPr>
        <p:blipFill rotWithShape="1">
          <a:blip r:embed="rId4"/>
          <a:srcRect r="11040" b="16147"/>
          <a:stretch/>
        </p:blipFill>
        <p:spPr>
          <a:xfrm>
            <a:off x="306747" y="2170904"/>
            <a:ext cx="7084425" cy="2409102"/>
          </a:xfrm>
          <a:prstGeom prst="rect">
            <a:avLst/>
          </a:prstGeom>
        </p:spPr>
      </p:pic>
      <p:sp>
        <p:nvSpPr>
          <p:cNvPr id="15" name="Metin kutusu 14">
            <a:extLst>
              <a:ext uri="{FF2B5EF4-FFF2-40B4-BE49-F238E27FC236}">
                <a16:creationId xmlns:a16="http://schemas.microsoft.com/office/drawing/2014/main" id="{ECD504F0-0E3C-C0FB-F764-CAB2AA583019}"/>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17" name="Resim 16">
            <a:extLst>
              <a:ext uri="{FF2B5EF4-FFF2-40B4-BE49-F238E27FC236}">
                <a16:creationId xmlns:a16="http://schemas.microsoft.com/office/drawing/2014/main" id="{3085ABFD-DF57-0269-FE40-D31FB5312A9D}"/>
              </a:ext>
            </a:extLst>
          </p:cNvPr>
          <p:cNvPicPr>
            <a:picLocks noChangeAspect="1"/>
          </p:cNvPicPr>
          <p:nvPr/>
        </p:nvPicPr>
        <p:blipFill>
          <a:blip r:embed="rId5"/>
          <a:stretch>
            <a:fillRect/>
          </a:stretch>
        </p:blipFill>
        <p:spPr>
          <a:xfrm>
            <a:off x="306747" y="4809747"/>
            <a:ext cx="8169348" cy="541067"/>
          </a:xfrm>
          <a:prstGeom prst="rect">
            <a:avLst/>
          </a:prstGeom>
        </p:spPr>
      </p:pic>
      <p:pic>
        <p:nvPicPr>
          <p:cNvPr id="19" name="Resim 18">
            <a:extLst>
              <a:ext uri="{FF2B5EF4-FFF2-40B4-BE49-F238E27FC236}">
                <a16:creationId xmlns:a16="http://schemas.microsoft.com/office/drawing/2014/main" id="{D86C0A79-C8BE-5F5E-99A7-3C669C43307D}"/>
              </a:ext>
            </a:extLst>
          </p:cNvPr>
          <p:cNvPicPr>
            <a:picLocks noChangeAspect="1"/>
          </p:cNvPicPr>
          <p:nvPr/>
        </p:nvPicPr>
        <p:blipFill>
          <a:blip r:embed="rId6"/>
          <a:stretch>
            <a:fillRect/>
          </a:stretch>
        </p:blipFill>
        <p:spPr>
          <a:xfrm>
            <a:off x="8823795" y="4811702"/>
            <a:ext cx="2995064" cy="539112"/>
          </a:xfrm>
          <a:prstGeom prst="rect">
            <a:avLst/>
          </a:prstGeom>
        </p:spPr>
      </p:pic>
    </p:spTree>
    <p:extLst>
      <p:ext uri="{BB962C8B-B14F-4D97-AF65-F5344CB8AC3E}">
        <p14:creationId xmlns:p14="http://schemas.microsoft.com/office/powerpoint/2010/main" val="18254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38</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Deneme3:</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574. satırını (1x8) alıyoruz ve sonucun 0 olmasını bekliyoruz</a:t>
            </a:r>
            <a:endParaRPr lang="tr-TR" dirty="0">
              <a:latin typeface="Book Antiqua (Gövde)"/>
            </a:endParaRPr>
          </a:p>
        </p:txBody>
      </p:sp>
      <p:pic>
        <p:nvPicPr>
          <p:cNvPr id="13" name="Resim 12" descr="tablo içeren bir resim&#10;&#10;Açıklama otomatik olarak oluşturuldu">
            <a:extLst>
              <a:ext uri="{FF2B5EF4-FFF2-40B4-BE49-F238E27FC236}">
                <a16:creationId xmlns:a16="http://schemas.microsoft.com/office/drawing/2014/main" id="{59478DFB-E774-CCB8-1B4E-0A362D97E159}"/>
              </a:ext>
            </a:extLst>
          </p:cNvPr>
          <p:cNvPicPr>
            <a:picLocks noChangeAspect="1"/>
          </p:cNvPicPr>
          <p:nvPr/>
        </p:nvPicPr>
        <p:blipFill rotWithShape="1">
          <a:blip r:embed="rId4"/>
          <a:srcRect r="2841" b="27278"/>
          <a:stretch/>
        </p:blipFill>
        <p:spPr>
          <a:xfrm>
            <a:off x="306747" y="2141108"/>
            <a:ext cx="6656367" cy="2266600"/>
          </a:xfrm>
          <a:prstGeom prst="rect">
            <a:avLst/>
          </a:prstGeom>
        </p:spPr>
      </p:pic>
      <p:sp>
        <p:nvSpPr>
          <p:cNvPr id="15" name="Metin kutusu 14">
            <a:extLst>
              <a:ext uri="{FF2B5EF4-FFF2-40B4-BE49-F238E27FC236}">
                <a16:creationId xmlns:a16="http://schemas.microsoft.com/office/drawing/2014/main" id="{DFA9226D-87AB-1079-2CE2-B437DE133610}"/>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3: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17" name="Resim 16">
            <a:extLst>
              <a:ext uri="{FF2B5EF4-FFF2-40B4-BE49-F238E27FC236}">
                <a16:creationId xmlns:a16="http://schemas.microsoft.com/office/drawing/2014/main" id="{611FE300-065B-538E-02D8-A5A637CE4AD3}"/>
              </a:ext>
            </a:extLst>
          </p:cNvPr>
          <p:cNvPicPr>
            <a:picLocks noChangeAspect="1"/>
          </p:cNvPicPr>
          <p:nvPr/>
        </p:nvPicPr>
        <p:blipFill>
          <a:blip r:embed="rId5"/>
          <a:stretch>
            <a:fillRect/>
          </a:stretch>
        </p:blipFill>
        <p:spPr>
          <a:xfrm>
            <a:off x="306747" y="4716135"/>
            <a:ext cx="7895004" cy="518205"/>
          </a:xfrm>
          <a:prstGeom prst="rect">
            <a:avLst/>
          </a:prstGeom>
        </p:spPr>
      </p:pic>
      <p:pic>
        <p:nvPicPr>
          <p:cNvPr id="19" name="Resim 18">
            <a:extLst>
              <a:ext uri="{FF2B5EF4-FFF2-40B4-BE49-F238E27FC236}">
                <a16:creationId xmlns:a16="http://schemas.microsoft.com/office/drawing/2014/main" id="{2D969259-4F91-488E-8033-E13B33618B7B}"/>
              </a:ext>
            </a:extLst>
          </p:cNvPr>
          <p:cNvPicPr>
            <a:picLocks noChangeAspect="1"/>
          </p:cNvPicPr>
          <p:nvPr/>
        </p:nvPicPr>
        <p:blipFill>
          <a:blip r:embed="rId6"/>
          <a:stretch>
            <a:fillRect/>
          </a:stretch>
        </p:blipFill>
        <p:spPr>
          <a:xfrm>
            <a:off x="8769775" y="4716135"/>
            <a:ext cx="2878909" cy="518204"/>
          </a:xfrm>
          <a:prstGeom prst="rect">
            <a:avLst/>
          </a:prstGeom>
        </p:spPr>
      </p:pic>
    </p:spTree>
    <p:extLst>
      <p:ext uri="{BB962C8B-B14F-4D97-AF65-F5344CB8AC3E}">
        <p14:creationId xmlns:p14="http://schemas.microsoft.com/office/powerpoint/2010/main" val="86836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39</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Deneme4:</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281. satırını (1x8) alıyoruz ve sonucun 1 olmasını bekliyoruz</a:t>
            </a:r>
            <a:endParaRPr lang="tr-TR" dirty="0">
              <a:latin typeface="Book Antiqua (Gövde)"/>
            </a:endParaRPr>
          </a:p>
        </p:txBody>
      </p:sp>
      <p:sp>
        <p:nvSpPr>
          <p:cNvPr id="15" name="Metin kutusu 14">
            <a:extLst>
              <a:ext uri="{FF2B5EF4-FFF2-40B4-BE49-F238E27FC236}">
                <a16:creationId xmlns:a16="http://schemas.microsoft.com/office/drawing/2014/main" id="{DFA9226D-87AB-1079-2CE2-B437DE133610}"/>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1, Elde edilen sonuç: 1.</a:t>
            </a:r>
          </a:p>
          <a:p>
            <a:r>
              <a:rPr lang="tr-TR" b="1" dirty="0">
                <a:latin typeface="Book Antiqua (Gövde)"/>
                <a:ea typeface="Calibri" panose="020F0502020204030204" pitchFamily="34" charset="0"/>
                <a:cs typeface="Arial" panose="020B0604020202020204" pitchFamily="34" charset="0"/>
              </a:rPr>
              <a:t>Deneme 4: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a:extLst>
              <a:ext uri="{FF2B5EF4-FFF2-40B4-BE49-F238E27FC236}">
                <a16:creationId xmlns:a16="http://schemas.microsoft.com/office/drawing/2014/main" id="{9B6E7C18-CE66-4174-CBCC-64E3F896167A}"/>
              </a:ext>
            </a:extLst>
          </p:cNvPr>
          <p:cNvPicPr>
            <a:picLocks noChangeAspect="1"/>
          </p:cNvPicPr>
          <p:nvPr/>
        </p:nvPicPr>
        <p:blipFill>
          <a:blip r:embed="rId4"/>
          <a:stretch>
            <a:fillRect/>
          </a:stretch>
        </p:blipFill>
        <p:spPr>
          <a:xfrm>
            <a:off x="5162469" y="3268966"/>
            <a:ext cx="1867062" cy="320068"/>
          </a:xfrm>
          <a:prstGeom prst="rect">
            <a:avLst/>
          </a:prstGeom>
        </p:spPr>
      </p:pic>
      <p:pic>
        <p:nvPicPr>
          <p:cNvPr id="16" name="Resim 15" descr="metin, dolap, ekran görüntüsü içeren bir resim&#10;&#10;Açıklama otomatik olarak oluşturuldu">
            <a:extLst>
              <a:ext uri="{FF2B5EF4-FFF2-40B4-BE49-F238E27FC236}">
                <a16:creationId xmlns:a16="http://schemas.microsoft.com/office/drawing/2014/main" id="{4D6B731B-AC61-CFE9-CAC0-FD9F717624A0}"/>
              </a:ext>
            </a:extLst>
          </p:cNvPr>
          <p:cNvPicPr>
            <a:picLocks noChangeAspect="1"/>
          </p:cNvPicPr>
          <p:nvPr/>
        </p:nvPicPr>
        <p:blipFill>
          <a:blip r:embed="rId5"/>
          <a:stretch>
            <a:fillRect/>
          </a:stretch>
        </p:blipFill>
        <p:spPr>
          <a:xfrm>
            <a:off x="306747" y="2175072"/>
            <a:ext cx="6736664" cy="2270957"/>
          </a:xfrm>
          <a:prstGeom prst="rect">
            <a:avLst/>
          </a:prstGeom>
        </p:spPr>
      </p:pic>
      <p:pic>
        <p:nvPicPr>
          <p:cNvPr id="20" name="Resim 19">
            <a:extLst>
              <a:ext uri="{FF2B5EF4-FFF2-40B4-BE49-F238E27FC236}">
                <a16:creationId xmlns:a16="http://schemas.microsoft.com/office/drawing/2014/main" id="{86F94FAB-47E0-A182-CEB3-9338BEF3A917}"/>
              </a:ext>
            </a:extLst>
          </p:cNvPr>
          <p:cNvPicPr>
            <a:picLocks noChangeAspect="1"/>
          </p:cNvPicPr>
          <p:nvPr/>
        </p:nvPicPr>
        <p:blipFill>
          <a:blip r:embed="rId6"/>
          <a:stretch>
            <a:fillRect/>
          </a:stretch>
        </p:blipFill>
        <p:spPr>
          <a:xfrm>
            <a:off x="306747" y="4673983"/>
            <a:ext cx="8268417" cy="541067"/>
          </a:xfrm>
          <a:prstGeom prst="rect">
            <a:avLst/>
          </a:prstGeom>
        </p:spPr>
      </p:pic>
      <p:pic>
        <p:nvPicPr>
          <p:cNvPr id="22" name="Resim 21">
            <a:extLst>
              <a:ext uri="{FF2B5EF4-FFF2-40B4-BE49-F238E27FC236}">
                <a16:creationId xmlns:a16="http://schemas.microsoft.com/office/drawing/2014/main" id="{1AAF32AC-55D5-415C-EC9C-0C9A63B5DC0D}"/>
              </a:ext>
            </a:extLst>
          </p:cNvPr>
          <p:cNvPicPr>
            <a:picLocks noChangeAspect="1"/>
          </p:cNvPicPr>
          <p:nvPr/>
        </p:nvPicPr>
        <p:blipFill>
          <a:blip r:embed="rId7"/>
          <a:stretch>
            <a:fillRect/>
          </a:stretch>
        </p:blipFill>
        <p:spPr>
          <a:xfrm>
            <a:off x="8738014" y="4673983"/>
            <a:ext cx="3259599" cy="541067"/>
          </a:xfrm>
          <a:prstGeom prst="rect">
            <a:avLst/>
          </a:prstGeom>
        </p:spPr>
      </p:pic>
    </p:spTree>
    <p:extLst>
      <p:ext uri="{BB962C8B-B14F-4D97-AF65-F5344CB8AC3E}">
        <p14:creationId xmlns:p14="http://schemas.microsoft.com/office/powerpoint/2010/main" val="2232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fontScale="90000"/>
          </a:bodyPr>
          <a:lstStyle/>
          <a:p>
            <a:pPr rtl="0"/>
            <a:r>
              <a:rPr lang="tr-TR" b="1" dirty="0"/>
              <a:t>SURİYELİ SIĞINMACI SINIFLANDIRMASI: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198225" cy="250977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1</a:t>
            </a:r>
          </a:p>
        </p:txBody>
      </p:sp>
    </p:spTree>
    <p:extLst>
      <p:ext uri="{BB962C8B-B14F-4D97-AF65-F5344CB8AC3E}">
        <p14:creationId xmlns:p14="http://schemas.microsoft.com/office/powerpoint/2010/main" val="33642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Deneme5:</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90. satırını (1x8) alıyoruz ve sonucun 0 olmasını bekliyoruz</a:t>
            </a:r>
            <a:endParaRPr lang="tr-TR" dirty="0">
              <a:latin typeface="Book Antiqua (Gövde)"/>
            </a:endParaRPr>
          </a:p>
        </p:txBody>
      </p:sp>
      <p:sp>
        <p:nvSpPr>
          <p:cNvPr id="15" name="Metin kutusu 14">
            <a:extLst>
              <a:ext uri="{FF2B5EF4-FFF2-40B4-BE49-F238E27FC236}">
                <a16:creationId xmlns:a16="http://schemas.microsoft.com/office/drawing/2014/main" id="{DFA9226D-87AB-1079-2CE2-B437DE133610}"/>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5: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5" name="Resim 4">
            <a:extLst>
              <a:ext uri="{FF2B5EF4-FFF2-40B4-BE49-F238E27FC236}">
                <a16:creationId xmlns:a16="http://schemas.microsoft.com/office/drawing/2014/main" id="{13125C65-6A5F-8BFE-6CAA-42C3EF5A9D17}"/>
              </a:ext>
            </a:extLst>
          </p:cNvPr>
          <p:cNvPicPr>
            <a:picLocks noChangeAspect="1"/>
          </p:cNvPicPr>
          <p:nvPr/>
        </p:nvPicPr>
        <p:blipFill>
          <a:blip r:embed="rId4"/>
          <a:stretch>
            <a:fillRect/>
          </a:stretch>
        </p:blipFill>
        <p:spPr>
          <a:xfrm>
            <a:off x="306747" y="4567100"/>
            <a:ext cx="8085521" cy="548688"/>
          </a:xfrm>
          <a:prstGeom prst="rect">
            <a:avLst/>
          </a:prstGeom>
        </p:spPr>
      </p:pic>
      <p:pic>
        <p:nvPicPr>
          <p:cNvPr id="11" name="Resim 10">
            <a:extLst>
              <a:ext uri="{FF2B5EF4-FFF2-40B4-BE49-F238E27FC236}">
                <a16:creationId xmlns:a16="http://schemas.microsoft.com/office/drawing/2014/main" id="{A4AB68BF-924A-9737-4CB2-28AEB5CA2D1B}"/>
              </a:ext>
            </a:extLst>
          </p:cNvPr>
          <p:cNvPicPr>
            <a:picLocks noChangeAspect="1"/>
          </p:cNvPicPr>
          <p:nvPr/>
        </p:nvPicPr>
        <p:blipFill>
          <a:blip r:embed="rId5"/>
          <a:stretch>
            <a:fillRect/>
          </a:stretch>
        </p:blipFill>
        <p:spPr>
          <a:xfrm>
            <a:off x="8649891" y="4567100"/>
            <a:ext cx="3055195" cy="548688"/>
          </a:xfrm>
          <a:prstGeom prst="rect">
            <a:avLst/>
          </a:prstGeom>
        </p:spPr>
      </p:pic>
      <p:pic>
        <p:nvPicPr>
          <p:cNvPr id="14" name="Resim 13" descr="tablo içeren bir resim&#10;&#10;Açıklama otomatik olarak oluşturuldu">
            <a:extLst>
              <a:ext uri="{FF2B5EF4-FFF2-40B4-BE49-F238E27FC236}">
                <a16:creationId xmlns:a16="http://schemas.microsoft.com/office/drawing/2014/main" id="{6A78B572-D1B9-CC80-C65E-ADA7C5AF2A49}"/>
              </a:ext>
            </a:extLst>
          </p:cNvPr>
          <p:cNvPicPr>
            <a:picLocks noChangeAspect="1"/>
          </p:cNvPicPr>
          <p:nvPr/>
        </p:nvPicPr>
        <p:blipFill rotWithShape="1">
          <a:blip r:embed="rId6"/>
          <a:srcRect r="5824" b="14953"/>
          <a:stretch/>
        </p:blipFill>
        <p:spPr>
          <a:xfrm>
            <a:off x="306747" y="2161717"/>
            <a:ext cx="6530933" cy="2125804"/>
          </a:xfrm>
          <a:prstGeom prst="rect">
            <a:avLst/>
          </a:prstGeom>
        </p:spPr>
      </p:pic>
    </p:spTree>
    <p:extLst>
      <p:ext uri="{BB962C8B-B14F-4D97-AF65-F5344CB8AC3E}">
        <p14:creationId xmlns:p14="http://schemas.microsoft.com/office/powerpoint/2010/main" val="33868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Autofit/>
          </a:bodyPr>
          <a:lstStyle/>
          <a:p>
            <a:pPr>
              <a:lnSpc>
                <a:spcPct val="107000"/>
              </a:lnSpc>
              <a:spcAft>
                <a:spcPts val="800"/>
              </a:spcAft>
            </a:pPr>
            <a:r>
              <a:rPr lang="tr-TR" sz="2600" b="1" dirty="0">
                <a:effectLst/>
                <a:latin typeface="Book Antiqua (Başlıklar)"/>
                <a:ea typeface="Calibri" panose="020F0502020204030204" pitchFamily="34" charset="0"/>
                <a:cs typeface="Arial" panose="020B0604020202020204" pitchFamily="34" charset="0"/>
              </a:rPr>
              <a:t>DİYABET SINIFLANDIRMASI (SONUÇLAR):</a:t>
            </a:r>
            <a:endParaRPr lang="tr-TR" sz="2600" dirty="0">
              <a:effectLst/>
              <a:latin typeface="Book Antiqua (Başlıklar)"/>
              <a:ea typeface="Calibri" panose="020F0502020204030204" pitchFamily="34" charset="0"/>
              <a:cs typeface="Arial" panose="020B0604020202020204" pitchFamily="34" charset="0"/>
            </a:endParaRP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803226" cy="954107"/>
          </a:xfrm>
          <a:prstGeom prst="rect">
            <a:avLst/>
          </a:prstGeom>
          <a:noFill/>
        </p:spPr>
        <p:txBody>
          <a:bodyPr wrap="square">
            <a:spAutoFit/>
          </a:bodyPr>
          <a:lstStyle/>
          <a:p>
            <a:r>
              <a:rPr lang="tr-TR" dirty="0">
                <a:latin typeface="Book Antiqua (Gövde)"/>
              </a:rPr>
              <a:t>Diyabet MLP Sınıflandırma projesinde 10 adet test yapılmış olup </a:t>
            </a:r>
            <a:r>
              <a:rPr lang="tr-TR" sz="2000" b="1" dirty="0">
                <a:latin typeface="Book Antiqua (Gövde)"/>
              </a:rPr>
              <a:t>%80 </a:t>
            </a:r>
            <a:r>
              <a:rPr lang="tr-TR" dirty="0">
                <a:latin typeface="Book Antiqua (Gövde)"/>
              </a:rPr>
              <a:t>(8 </a:t>
            </a:r>
            <a:r>
              <a:rPr lang="tr-TR" dirty="0">
                <a:solidFill>
                  <a:srgbClr val="00B050"/>
                </a:solidFill>
                <a:latin typeface="Book Antiqua (Gövde)"/>
              </a:rPr>
              <a:t>başarılı</a:t>
            </a:r>
            <a:r>
              <a:rPr lang="tr-TR" dirty="0">
                <a:latin typeface="Book Antiqua (Gövde)"/>
              </a:rPr>
              <a:t>, 2 </a:t>
            </a:r>
            <a:r>
              <a:rPr lang="tr-TR" dirty="0">
                <a:solidFill>
                  <a:srgbClr val="FF0000"/>
                </a:solidFill>
                <a:latin typeface="Book Antiqua (Gövde)"/>
              </a:rPr>
              <a:t>başarısız</a:t>
            </a:r>
            <a:r>
              <a:rPr lang="tr-TR" dirty="0">
                <a:latin typeface="Book Antiqua (Gövde)"/>
              </a:rPr>
              <a:t>) başarı sağlanmıştır. Bu da Tasarımımızın %20’lik başarısız olduğunu gösterir ki elde ettiğimiz hata matrislerinde %70 ile %80 arası başarı oranı aldığımızı ve yapılan bu testlerle </a:t>
            </a:r>
            <a:r>
              <a:rPr lang="tr-TR" b="1" dirty="0">
                <a:latin typeface="Book Antiqua (Gövde)"/>
              </a:rPr>
              <a:t>tutarlı</a:t>
            </a:r>
            <a:r>
              <a:rPr lang="tr-TR" dirty="0">
                <a:latin typeface="Book Antiqua (Gövde)"/>
              </a:rPr>
              <a:t> olduğunu göstermektedir.</a:t>
            </a:r>
          </a:p>
        </p:txBody>
      </p:sp>
      <p:pic>
        <p:nvPicPr>
          <p:cNvPr id="5" name="Resim 4" descr="metin, makbuz, ekran görüntüsü içeren bir resim&#10;&#10;Açıklama otomatik olarak oluşturuldu">
            <a:extLst>
              <a:ext uri="{FF2B5EF4-FFF2-40B4-BE49-F238E27FC236}">
                <a16:creationId xmlns:a16="http://schemas.microsoft.com/office/drawing/2014/main" id="{9A362F14-19AF-B5B4-ED01-87A0D5CB16C3}"/>
              </a:ext>
            </a:extLst>
          </p:cNvPr>
          <p:cNvPicPr>
            <a:picLocks noChangeAspect="1"/>
          </p:cNvPicPr>
          <p:nvPr/>
        </p:nvPicPr>
        <p:blipFill>
          <a:blip r:embed="rId4"/>
          <a:stretch>
            <a:fillRect/>
          </a:stretch>
        </p:blipFill>
        <p:spPr>
          <a:xfrm>
            <a:off x="2539121" y="2875193"/>
            <a:ext cx="6359109" cy="3276833"/>
          </a:xfrm>
          <a:prstGeom prst="rect">
            <a:avLst/>
          </a:prstGeom>
        </p:spPr>
      </p:pic>
    </p:spTree>
    <p:extLst>
      <p:ext uri="{BB962C8B-B14F-4D97-AF65-F5344CB8AC3E}">
        <p14:creationId xmlns:p14="http://schemas.microsoft.com/office/powerpoint/2010/main" val="9628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fontScale="90000"/>
          </a:bodyPr>
          <a:lstStyle/>
          <a:p>
            <a:pPr rtl="0"/>
            <a:r>
              <a:rPr lang="tr-TR" b="1" dirty="0"/>
              <a:t>SURİYELİ SIĞINMACI SINIFLANDIRMASI: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0000" y="6340151"/>
            <a:ext cx="567613"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42</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198225" cy="250977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2</a:t>
            </a:r>
          </a:p>
        </p:txBody>
      </p:sp>
    </p:spTree>
    <p:extLst>
      <p:ext uri="{BB962C8B-B14F-4D97-AF65-F5344CB8AC3E}">
        <p14:creationId xmlns:p14="http://schemas.microsoft.com/office/powerpoint/2010/main" val="35143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a:bodyPr>
          <a:lstStyle/>
          <a:p>
            <a:pPr rtl="0"/>
            <a:r>
              <a:rPr lang="tr-TR" b="1" dirty="0">
                <a:effectLst/>
                <a:latin typeface="Book Antiqua (Başlıklar)"/>
                <a:ea typeface="Calibri" panose="020F0502020204030204" pitchFamily="34" charset="0"/>
                <a:cs typeface="Arial" panose="020B0604020202020204" pitchFamily="34" charset="0"/>
              </a:rPr>
              <a:t>APPLE KÂR </a:t>
            </a:r>
            <a:r>
              <a:rPr lang="tr-TR" b="1" dirty="0">
                <a:latin typeface="Book Antiqua (Başlıklar)"/>
              </a:rPr>
              <a:t>SINIFLANDIRMASI:</a:t>
            </a:r>
          </a:p>
        </p:txBody>
      </p:sp>
      <p:sp>
        <p:nvSpPr>
          <p:cNvPr id="3" name="İçerik Yer Tutucusu 2"/>
          <p:cNvSpPr>
            <a:spLocks noGrp="1"/>
          </p:cNvSpPr>
          <p:nvPr>
            <p:ph idx="1"/>
          </p:nvPr>
        </p:nvSpPr>
        <p:spPr>
          <a:xfrm>
            <a:off x="194387" y="2031588"/>
            <a:ext cx="11803226" cy="4616474"/>
          </a:xfrm>
        </p:spPr>
        <p:txBody>
          <a:bodyPr rtlCol="0">
            <a:normAutofit/>
          </a:bodyPr>
          <a:lstStyle/>
          <a:p>
            <a:pPr>
              <a:buFontTx/>
              <a:buChar char="-"/>
            </a:pPr>
            <a:r>
              <a:rPr lang="tr-TR" sz="2500" b="1" dirty="0"/>
              <a:t>Apple: </a:t>
            </a:r>
            <a:r>
              <a:rPr lang="tr-TR" dirty="0"/>
              <a:t>Apple </a:t>
            </a:r>
            <a:r>
              <a:rPr lang="tr-TR" dirty="0" err="1"/>
              <a:t>Inc</a:t>
            </a:r>
            <a:r>
              <a:rPr lang="tr-TR" dirty="0"/>
              <a:t>. ya da eski adıyla Apple </a:t>
            </a:r>
            <a:r>
              <a:rPr lang="tr-TR" dirty="0" err="1"/>
              <a:t>Computer</a:t>
            </a:r>
            <a:r>
              <a:rPr lang="tr-TR" dirty="0"/>
              <a:t> </a:t>
            </a:r>
            <a:r>
              <a:rPr lang="tr-TR" dirty="0" err="1"/>
              <a:t>Inc</a:t>
            </a:r>
            <a:r>
              <a:rPr lang="tr-TR" dirty="0"/>
              <a:t>., merkezi </a:t>
            </a:r>
            <a:r>
              <a:rPr lang="tr-TR" dirty="0" err="1"/>
              <a:t>Cupertino'da</a:t>
            </a:r>
            <a:r>
              <a:rPr lang="tr-TR" dirty="0"/>
              <a:t> bulunan; tüketici elektroniği, bilgisayar yazılımı ve kişisel bilgisayar tasarlayan, geliştiren ve satan Amerikan çok uluslu bir şirkettir. </a:t>
            </a:r>
          </a:p>
          <a:p>
            <a:pPr>
              <a:buFontTx/>
              <a:buChar char="-"/>
            </a:pPr>
            <a:r>
              <a:rPr lang="tr-TR" sz="2500" dirty="0"/>
              <a:t>Projemizin ikinci konusu </a:t>
            </a:r>
            <a:r>
              <a:rPr lang="tr-TR" sz="2500" b="1" dirty="0"/>
              <a:t>Apple kâr Sınıflandırması; </a:t>
            </a:r>
            <a:r>
              <a:rPr lang="tr-TR" sz="2500" dirty="0"/>
              <a:t>sınıflandırma</a:t>
            </a:r>
            <a:r>
              <a:rPr lang="tr-TR" sz="2500" b="1" dirty="0"/>
              <a:t> </a:t>
            </a:r>
            <a:r>
              <a:rPr lang="tr-TR" sz="2500" dirty="0"/>
              <a:t>yapmak için veri olarak; </a:t>
            </a:r>
            <a:r>
              <a:rPr lang="tr-TR" sz="2500" b="1" dirty="0"/>
              <a:t>1980</a:t>
            </a:r>
            <a:r>
              <a:rPr lang="tr-TR" sz="2500" dirty="0"/>
              <a:t>’den </a:t>
            </a:r>
            <a:r>
              <a:rPr lang="tr-TR" sz="2500" b="1" dirty="0"/>
              <a:t>2022</a:t>
            </a:r>
            <a:r>
              <a:rPr lang="tr-TR" sz="2500" dirty="0"/>
              <a:t>’e yılları arasında şirketin </a:t>
            </a:r>
            <a:r>
              <a:rPr lang="en-US" sz="2500" dirty="0"/>
              <a:t>date</a:t>
            </a:r>
            <a:r>
              <a:rPr lang="tr-TR" sz="2500" dirty="0"/>
              <a:t>, </a:t>
            </a:r>
            <a:r>
              <a:rPr lang="en-US" sz="2500" dirty="0"/>
              <a:t>open</a:t>
            </a:r>
            <a:r>
              <a:rPr lang="tr-TR" sz="2500" dirty="0"/>
              <a:t>, </a:t>
            </a:r>
            <a:r>
              <a:rPr lang="en-US" sz="2500" dirty="0"/>
              <a:t>high</a:t>
            </a:r>
            <a:r>
              <a:rPr lang="tr-TR" sz="2500" dirty="0"/>
              <a:t>, </a:t>
            </a:r>
            <a:r>
              <a:rPr lang="en-US" sz="2500" dirty="0"/>
              <a:t>low</a:t>
            </a:r>
            <a:r>
              <a:rPr lang="tr-TR" sz="2500" dirty="0"/>
              <a:t>, </a:t>
            </a:r>
            <a:r>
              <a:rPr lang="en-US" sz="2500" dirty="0"/>
              <a:t>close</a:t>
            </a:r>
            <a:r>
              <a:rPr lang="tr-TR" sz="2500" dirty="0"/>
              <a:t> ve </a:t>
            </a:r>
            <a:r>
              <a:rPr lang="en-US" sz="2500" dirty="0"/>
              <a:t>vol</a:t>
            </a:r>
            <a:r>
              <a:rPr lang="tr-TR" sz="2500" dirty="0"/>
              <a:t>u</a:t>
            </a:r>
            <a:r>
              <a:rPr lang="en-US" sz="2500" dirty="0"/>
              <a:t>me</a:t>
            </a:r>
            <a:r>
              <a:rPr lang="tr-TR" sz="2500" dirty="0"/>
              <a:t> değerleri alınmıştır ve tüm bu veriler işlenerek şirketin kâr</a:t>
            </a:r>
            <a:r>
              <a:rPr lang="tr-TR" sz="2800" b="1" dirty="0"/>
              <a:t> </a:t>
            </a:r>
            <a:r>
              <a:rPr lang="tr-TR" sz="2500" dirty="0"/>
              <a:t>elde edip etmediği tahmin edilmeye çalışılmıştır. </a:t>
            </a:r>
          </a:p>
          <a:p>
            <a:pPr marL="0" indent="0">
              <a:buNone/>
            </a:pPr>
            <a:r>
              <a:rPr lang="tr-TR" sz="2500" dirty="0"/>
              <a:t>- Veriler </a:t>
            </a:r>
            <a:r>
              <a:rPr lang="tr-TR" sz="2500" b="1" dirty="0"/>
              <a:t>Kaggle.com </a:t>
            </a:r>
            <a:r>
              <a:rPr lang="tr-TR" sz="2500" dirty="0"/>
              <a:t>sitesinden alınmış olup kullanılan veriler ve hücre değerleri detaylı bir şekilde Excel tablosu olarak ayrıca paylaşılmıştır (</a:t>
            </a:r>
            <a:r>
              <a:rPr lang="tr-TR" sz="2500" i="1" dirty="0"/>
              <a:t>applerevenue.xls</a:t>
            </a:r>
            <a:r>
              <a:rPr lang="tr-TR" sz="2500"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43</a:t>
            </a:r>
          </a:p>
        </p:txBody>
      </p:sp>
    </p:spTree>
    <p:extLst>
      <p:ext uri="{BB962C8B-B14F-4D97-AF65-F5344CB8AC3E}">
        <p14:creationId xmlns:p14="http://schemas.microsoft.com/office/powerpoint/2010/main" val="5872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5311606" y="4129700"/>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9068585" y="4175895"/>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2146948" y="4129698"/>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592738" y="4129697"/>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p:cNvCxnSpPr>
          <p:nvPr/>
        </p:nvCxnSpPr>
        <p:spPr>
          <a:xfrm flipH="1" flipV="1">
            <a:off x="945345" y="5203820"/>
            <a:ext cx="10166897" cy="8999"/>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906978"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2482947" y="509821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3969168" y="510243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5647605"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18901" y="5359423"/>
            <a:ext cx="1949906" cy="307398"/>
          </a:xfrm>
        </p:spPr>
        <p:txBody>
          <a:bodyPr rtlCol="0"/>
          <a:lstStyle/>
          <a:p>
            <a:r>
              <a:rPr lang="tr-TR" sz="1600" dirty="0"/>
              <a:t>DATE</a:t>
            </a: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1801263" y="5334293"/>
            <a:ext cx="1550993" cy="744485"/>
          </a:xfrm>
        </p:spPr>
        <p:txBody>
          <a:bodyPr rtlCol="0"/>
          <a:lstStyle/>
          <a:p>
            <a:r>
              <a:rPr lang="tr-TR" dirty="0"/>
              <a:t>OPEN</a:t>
            </a: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4893780" y="5349775"/>
            <a:ext cx="1639313" cy="601973"/>
          </a:xfrm>
        </p:spPr>
        <p:txBody>
          <a:bodyPr rtlCol="0"/>
          <a:lstStyle/>
          <a:p>
            <a:r>
              <a:rPr lang="tr-TR" sz="1500" dirty="0"/>
              <a:t>LOW</a:t>
            </a: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8783472" y="5363785"/>
            <a:ext cx="1448534" cy="577848"/>
          </a:xfrm>
        </p:spPr>
        <p:txBody>
          <a:bodyPr rtlCol="0"/>
          <a:lstStyle/>
          <a:p>
            <a:pPr rtl="0"/>
            <a:r>
              <a:rPr lang="tr-TR" sz="1600" b="1" dirty="0">
                <a:latin typeface="Calibri Light" panose="020F0302020204030204" pitchFamily="34" charset="0"/>
                <a:cs typeface="Calibri Light" panose="020F0302020204030204" pitchFamily="34" charset="0"/>
              </a:rPr>
              <a:t>VOLUME</a:t>
            </a:r>
          </a:p>
        </p:txBody>
      </p:sp>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7506601"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3633169" y="4129699"/>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2991319" y="5356480"/>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HİGH</a:t>
            </a:r>
          </a:p>
        </p:txBody>
      </p:sp>
      <p:sp>
        <p:nvSpPr>
          <p:cNvPr id="53" name="İçerik Yer Tutucusu 2">
            <a:extLst>
              <a:ext uri="{FF2B5EF4-FFF2-40B4-BE49-F238E27FC236}">
                <a16:creationId xmlns:a16="http://schemas.microsoft.com/office/drawing/2014/main" id="{57C239AC-96A0-3FEA-E71E-DD0CAD466452}"/>
              </a:ext>
            </a:extLst>
          </p:cNvPr>
          <p:cNvSpPr txBox="1">
            <a:spLocks/>
          </p:cNvSpPr>
          <p:nvPr/>
        </p:nvSpPr>
        <p:spPr>
          <a:xfrm>
            <a:off x="265917" y="1639674"/>
            <a:ext cx="11803226" cy="840963"/>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tr-TR" sz="1300" dirty="0"/>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905298" y="3121330"/>
            <a:ext cx="1953176" cy="51033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APPLE</a:t>
            </a:r>
          </a:p>
        </p:txBody>
      </p:sp>
      <p:sp>
        <p:nvSpPr>
          <p:cNvPr id="8" name="Oval 7" descr="zaman çizelgesi işaretçileri">
            <a:extLst>
              <a:ext uri="{FF2B5EF4-FFF2-40B4-BE49-F238E27FC236}">
                <a16:creationId xmlns:a16="http://schemas.microsoft.com/office/drawing/2014/main" id="{17C99B08-7379-FEEF-9BDE-0A2CB6E08E66}"/>
              </a:ext>
            </a:extLst>
          </p:cNvPr>
          <p:cNvSpPr/>
          <p:nvPr/>
        </p:nvSpPr>
        <p:spPr>
          <a:xfrm>
            <a:off x="11007648"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9" name="Oval 8" descr="zaman çizelgesi işaretçileri">
            <a:extLst>
              <a:ext uri="{FF2B5EF4-FFF2-40B4-BE49-F238E27FC236}">
                <a16:creationId xmlns:a16="http://schemas.microsoft.com/office/drawing/2014/main" id="{B8E0D309-8708-F67B-7E47-6EC9949B1764}"/>
              </a:ext>
            </a:extLst>
          </p:cNvPr>
          <p:cNvSpPr/>
          <p:nvPr/>
        </p:nvSpPr>
        <p:spPr>
          <a:xfrm>
            <a:off x="9400627"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0" name="Metin Yer Tutucusu 19">
            <a:extLst>
              <a:ext uri="{FF2B5EF4-FFF2-40B4-BE49-F238E27FC236}">
                <a16:creationId xmlns:a16="http://schemas.microsoft.com/office/drawing/2014/main" id="{EAB483C4-4858-1079-AA76-8B4108BC9346}"/>
              </a:ext>
            </a:extLst>
          </p:cNvPr>
          <p:cNvSpPr txBox="1">
            <a:spLocks/>
          </p:cNvSpPr>
          <p:nvPr/>
        </p:nvSpPr>
        <p:spPr>
          <a:xfrm>
            <a:off x="7076084" y="5349775"/>
            <a:ext cx="992696" cy="34267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CLOSE</a:t>
            </a:r>
          </a:p>
        </p:txBody>
      </p:sp>
      <p:sp>
        <p:nvSpPr>
          <p:cNvPr id="11" name="Metin Yer Tutucusu 20">
            <a:extLst>
              <a:ext uri="{FF2B5EF4-FFF2-40B4-BE49-F238E27FC236}">
                <a16:creationId xmlns:a16="http://schemas.microsoft.com/office/drawing/2014/main" id="{1A7716DE-1D13-AD4E-3E5F-346E189F308C}"/>
              </a:ext>
            </a:extLst>
          </p:cNvPr>
          <p:cNvSpPr txBox="1">
            <a:spLocks/>
          </p:cNvSpPr>
          <p:nvPr/>
        </p:nvSpPr>
        <p:spPr>
          <a:xfrm>
            <a:off x="10382756" y="5370043"/>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K</a:t>
            </a:r>
            <a:r>
              <a:rPr lang="tr-TR" sz="1600" dirty="0">
                <a:ea typeface="Calibri Light" panose="020F0302020204030204" pitchFamily="34" charset="0"/>
              </a:rPr>
              <a:t>Â</a:t>
            </a:r>
            <a:r>
              <a:rPr lang="tr-TR" sz="1600" dirty="0"/>
              <a:t>R</a:t>
            </a:r>
          </a:p>
        </p:txBody>
      </p:sp>
      <p:sp>
        <p:nvSpPr>
          <p:cNvPr id="22" name="Oval 21">
            <a:extLst>
              <a:ext uri="{FF2B5EF4-FFF2-40B4-BE49-F238E27FC236}">
                <a16:creationId xmlns:a16="http://schemas.microsoft.com/office/drawing/2014/main" id="{F4B141A4-2921-FFDA-53B2-D36EA9D9523F}"/>
              </a:ext>
              <a:ext uri="{C183D7F6-B498-43B3-948B-1728B52AA6E4}">
                <adec:decorative xmlns:adec="http://schemas.microsoft.com/office/drawing/2017/decorative" val="1"/>
              </a:ext>
            </a:extLst>
          </p:cNvPr>
          <p:cNvSpPr/>
          <p:nvPr/>
        </p:nvSpPr>
        <p:spPr>
          <a:xfrm>
            <a:off x="10667869" y="4132420"/>
            <a:ext cx="840963" cy="840963"/>
          </a:xfrm>
          <a:prstGeom prst="ellipse">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25" name="Oval 24">
            <a:extLst>
              <a:ext uri="{FF2B5EF4-FFF2-40B4-BE49-F238E27FC236}">
                <a16:creationId xmlns:a16="http://schemas.microsoft.com/office/drawing/2014/main" id="{88076209-FF80-8829-51B9-F256C9B97EDE}"/>
              </a:ext>
              <a:ext uri="{C183D7F6-B498-43B3-948B-1728B52AA6E4}">
                <adec:decorative xmlns:adec="http://schemas.microsoft.com/office/drawing/2017/decorative" val="1"/>
              </a:ext>
            </a:extLst>
          </p:cNvPr>
          <p:cNvSpPr/>
          <p:nvPr/>
        </p:nvSpPr>
        <p:spPr>
          <a:xfrm>
            <a:off x="7170602" y="4142364"/>
            <a:ext cx="840963" cy="840963"/>
          </a:xfrm>
          <a:prstGeom prst="ellipse">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65" name="Başlık 1">
            <a:extLst>
              <a:ext uri="{FF2B5EF4-FFF2-40B4-BE49-F238E27FC236}">
                <a16:creationId xmlns:a16="http://schemas.microsoft.com/office/drawing/2014/main" id="{9C838D71-2CAF-2F03-F1C7-881EC7B97500}"/>
              </a:ext>
            </a:extLst>
          </p:cNvPr>
          <p:cNvSpPr txBox="1">
            <a:spLocks/>
          </p:cNvSpPr>
          <p:nvPr/>
        </p:nvSpPr>
        <p:spPr>
          <a:xfrm>
            <a:off x="679578" y="573527"/>
            <a:ext cx="3052666" cy="7041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Calibri Light" panose="020F0302020204030204" pitchFamily="34" charset="0"/>
                <a:ea typeface="+mj-ea"/>
                <a:cs typeface="Calibri Light" panose="020F0302020204030204" pitchFamily="34" charset="0"/>
              </a:defRPr>
            </a:lvl1pPr>
          </a:lstStyle>
          <a:p>
            <a:r>
              <a:rPr lang="tr-TR" b="1" dirty="0">
                <a:latin typeface="Book Antiqua (Başlıklar)"/>
              </a:rPr>
              <a:t>VERİLER:</a:t>
            </a:r>
          </a:p>
        </p:txBody>
      </p:sp>
      <p:pic>
        <p:nvPicPr>
          <p:cNvPr id="3" name="Grafik 2" descr="Akıllı Telefon ana hat">
            <a:extLst>
              <a:ext uri="{FF2B5EF4-FFF2-40B4-BE49-F238E27FC236}">
                <a16:creationId xmlns:a16="http://schemas.microsoft.com/office/drawing/2014/main" id="{6E243815-5D96-70B6-429F-17024AE18F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3200" y="4134244"/>
            <a:ext cx="831964" cy="831964"/>
          </a:xfrm>
          <a:prstGeom prst="rect">
            <a:avLst/>
          </a:prstGeom>
        </p:spPr>
      </p:pic>
      <p:pic>
        <p:nvPicPr>
          <p:cNvPr id="5" name="Grafik 4" descr="Günlük takvim ana hat">
            <a:extLst>
              <a:ext uri="{FF2B5EF4-FFF2-40B4-BE49-F238E27FC236}">
                <a16:creationId xmlns:a16="http://schemas.microsoft.com/office/drawing/2014/main" id="{9F71F8AB-E417-ADDA-061B-515999E228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5345" y="4052790"/>
            <a:ext cx="914400" cy="914400"/>
          </a:xfrm>
          <a:prstGeom prst="rect">
            <a:avLst/>
          </a:prstGeom>
        </p:spPr>
      </p:pic>
      <p:pic>
        <p:nvPicPr>
          <p:cNvPr id="13" name="Grafik 12" descr="Madeni paralar ana hat">
            <a:extLst>
              <a:ext uri="{FF2B5EF4-FFF2-40B4-BE49-F238E27FC236}">
                <a16:creationId xmlns:a16="http://schemas.microsoft.com/office/drawing/2014/main" id="{98AFCAAC-A210-8B1D-9084-1C5EF8D8AC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05631" y="4123197"/>
            <a:ext cx="914400" cy="914400"/>
          </a:xfrm>
          <a:prstGeom prst="rect">
            <a:avLst/>
          </a:prstGeom>
        </p:spPr>
      </p:pic>
      <p:pic>
        <p:nvPicPr>
          <p:cNvPr id="15" name="Resim 14">
            <a:extLst>
              <a:ext uri="{FF2B5EF4-FFF2-40B4-BE49-F238E27FC236}">
                <a16:creationId xmlns:a16="http://schemas.microsoft.com/office/drawing/2014/main" id="{B62D805F-1C56-9C6A-F9C3-FBC24BCFA536}"/>
              </a:ext>
            </a:extLst>
          </p:cNvPr>
          <p:cNvPicPr>
            <a:picLocks noChangeAspect="1"/>
          </p:cNvPicPr>
          <p:nvPr/>
        </p:nvPicPr>
        <p:blipFill>
          <a:blip r:embed="rId10"/>
          <a:stretch>
            <a:fillRect/>
          </a:stretch>
        </p:blipFill>
        <p:spPr>
          <a:xfrm>
            <a:off x="5192684" y="1652756"/>
            <a:ext cx="1378403" cy="1378403"/>
          </a:xfrm>
          <a:prstGeom prst="flowChartConnector">
            <a:avLst/>
          </a:prstGeom>
          <a:ln w="57150">
            <a:solidFill>
              <a:srgbClr val="EF7920"/>
            </a:solidFill>
          </a:ln>
        </p:spPr>
      </p:pic>
      <p:pic>
        <p:nvPicPr>
          <p:cNvPr id="23" name="Grafik 22" descr="Akıllı Telefon ana hat">
            <a:extLst>
              <a:ext uri="{FF2B5EF4-FFF2-40B4-BE49-F238E27FC236}">
                <a16:creationId xmlns:a16="http://schemas.microsoft.com/office/drawing/2014/main" id="{02D2DF18-5147-D2A6-6C77-E194F2BC93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7207" y="4127409"/>
            <a:ext cx="831964" cy="831964"/>
          </a:xfrm>
          <a:prstGeom prst="rect">
            <a:avLst/>
          </a:prstGeom>
        </p:spPr>
      </p:pic>
      <p:pic>
        <p:nvPicPr>
          <p:cNvPr id="24" name="Grafik 23" descr="Akıllı Telefon ana hat">
            <a:extLst>
              <a:ext uri="{FF2B5EF4-FFF2-40B4-BE49-F238E27FC236}">
                <a16:creationId xmlns:a16="http://schemas.microsoft.com/office/drawing/2014/main" id="{DA0A11AF-674E-395B-CE79-4C6790016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4701" y="4128714"/>
            <a:ext cx="831964" cy="831964"/>
          </a:xfrm>
          <a:prstGeom prst="rect">
            <a:avLst/>
          </a:prstGeom>
        </p:spPr>
      </p:pic>
      <p:pic>
        <p:nvPicPr>
          <p:cNvPr id="26" name="Grafik 25" descr="Akıllı Telefon ana hat">
            <a:extLst>
              <a:ext uri="{FF2B5EF4-FFF2-40B4-BE49-F238E27FC236}">
                <a16:creationId xmlns:a16="http://schemas.microsoft.com/office/drawing/2014/main" id="{02561596-DD88-4A2C-3096-E2E48DA5EB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9123" y="4131602"/>
            <a:ext cx="831964" cy="831964"/>
          </a:xfrm>
          <a:prstGeom prst="rect">
            <a:avLst/>
          </a:prstGeom>
        </p:spPr>
      </p:pic>
      <p:pic>
        <p:nvPicPr>
          <p:cNvPr id="27" name="Grafik 26" descr="Akıllı Telefon ana hat">
            <a:extLst>
              <a:ext uri="{FF2B5EF4-FFF2-40B4-BE49-F238E27FC236}">
                <a16:creationId xmlns:a16="http://schemas.microsoft.com/office/drawing/2014/main" id="{251E3508-2EB4-F21D-9924-8FB95A41E2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8199" y="4172156"/>
            <a:ext cx="831964" cy="831964"/>
          </a:xfrm>
          <a:prstGeom prst="rect">
            <a:avLst/>
          </a:prstGeom>
        </p:spPr>
      </p:pic>
      <p:sp>
        <p:nvSpPr>
          <p:cNvPr id="28" name="Dikdörtgen 27">
            <a:extLst>
              <a:ext uri="{FF2B5EF4-FFF2-40B4-BE49-F238E27FC236}">
                <a16:creationId xmlns:a16="http://schemas.microsoft.com/office/drawing/2014/main" id="{D0ADAF3E-7750-FAF3-0C70-09A633B8A459}"/>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44</a:t>
            </a:r>
          </a:p>
        </p:txBody>
      </p:sp>
    </p:spTree>
    <p:extLst>
      <p:ext uri="{BB962C8B-B14F-4D97-AF65-F5344CB8AC3E}">
        <p14:creationId xmlns:p14="http://schemas.microsoft.com/office/powerpoint/2010/main" val="12280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P spid="10" grpId="0" build="p"/>
      <p:bldP spid="11"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pPr marL="0" indent="0" rtl="0">
              <a:buNone/>
            </a:pPr>
            <a:r>
              <a:rPr lang="tr-TR" sz="2500" b="1" dirty="0"/>
              <a:t>1- Veriler sınıflandırma algoritmasına uygun hale getirilir</a:t>
            </a:r>
            <a:r>
              <a:rPr lang="tr-TR" sz="2500" dirty="0"/>
              <a:t>.</a:t>
            </a:r>
          </a:p>
        </p:txBody>
      </p:sp>
      <p:sp>
        <p:nvSpPr>
          <p:cNvPr id="3" name="İçerik Yer Tutucusu 2"/>
          <p:cNvSpPr>
            <a:spLocks noGrp="1"/>
          </p:cNvSpPr>
          <p:nvPr>
            <p:ph idx="1"/>
          </p:nvPr>
        </p:nvSpPr>
        <p:spPr>
          <a:xfrm>
            <a:off x="134027" y="1952054"/>
            <a:ext cx="11048578" cy="1397413"/>
          </a:xfrm>
        </p:spPr>
        <p:txBody>
          <a:bodyPr rtlCol="0">
            <a:normAutofit/>
          </a:bodyPr>
          <a:lstStyle/>
          <a:p>
            <a:pPr marL="0" indent="0">
              <a:buNone/>
            </a:pPr>
            <a:r>
              <a:rPr lang="tr-TR" sz="3000" dirty="0"/>
              <a:t>Kullanılacak olan tablonun 1. sütunu tarih verilerini içermekte dolayısıyla sınıflandırma algoritmasına uygun olmamakta… bu yüzden tablodan 1. sütun çıkarılmıştır.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pic>
        <p:nvPicPr>
          <p:cNvPr id="8" name="Resim 7" descr="tablo içeren bir resim&#10;&#10;Açıklama otomatik olarak oluşturuldu">
            <a:extLst>
              <a:ext uri="{FF2B5EF4-FFF2-40B4-BE49-F238E27FC236}">
                <a16:creationId xmlns:a16="http://schemas.microsoft.com/office/drawing/2014/main" id="{E1080C67-722E-F872-FCD9-A1251FD62705}"/>
              </a:ext>
            </a:extLst>
          </p:cNvPr>
          <p:cNvPicPr>
            <a:picLocks noChangeAspect="1"/>
          </p:cNvPicPr>
          <p:nvPr/>
        </p:nvPicPr>
        <p:blipFill>
          <a:blip r:embed="rId4"/>
          <a:stretch>
            <a:fillRect/>
          </a:stretch>
        </p:blipFill>
        <p:spPr>
          <a:xfrm>
            <a:off x="2325928" y="3429000"/>
            <a:ext cx="6664776" cy="2767576"/>
          </a:xfrm>
          <a:prstGeom prst="rect">
            <a:avLst/>
          </a:prstGeom>
        </p:spPr>
      </p:pic>
      <p:sp>
        <p:nvSpPr>
          <p:cNvPr id="9" name="Dikdörtgen 8">
            <a:extLst>
              <a:ext uri="{FF2B5EF4-FFF2-40B4-BE49-F238E27FC236}">
                <a16:creationId xmlns:a16="http://schemas.microsoft.com/office/drawing/2014/main" id="{16B86A7C-A15E-74B2-A635-17C206774F77}"/>
              </a:ext>
            </a:extLst>
          </p:cNvPr>
          <p:cNvSpPr/>
          <p:nvPr/>
        </p:nvSpPr>
        <p:spPr>
          <a:xfrm>
            <a:off x="2733869" y="4189445"/>
            <a:ext cx="886409" cy="20071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2C7608BE-D236-7257-8B73-90FA6C33ED74}"/>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45</a:t>
            </a:r>
          </a:p>
        </p:txBody>
      </p:sp>
    </p:spTree>
    <p:extLst>
      <p:ext uri="{BB962C8B-B14F-4D97-AF65-F5344CB8AC3E}">
        <p14:creationId xmlns:p14="http://schemas.microsoft.com/office/powerpoint/2010/main" val="33342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2- Verileri içeren tablo CSV formatında Matlab programına </a:t>
            </a:r>
            <a:r>
              <a:rPr lang="tr-TR" sz="2300" b="1" dirty="0" err="1"/>
              <a:t>import</a:t>
            </a:r>
            <a:r>
              <a:rPr lang="tr-TR" sz="2300" b="1" dirty="0"/>
              <a:t> edilir.</a:t>
            </a:r>
          </a:p>
        </p:txBody>
      </p:sp>
      <p:sp>
        <p:nvSpPr>
          <p:cNvPr id="3" name="İçerik Yer Tutucusu 2"/>
          <p:cNvSpPr>
            <a:spLocks noGrp="1"/>
          </p:cNvSpPr>
          <p:nvPr>
            <p:ph idx="1"/>
          </p:nvPr>
        </p:nvSpPr>
        <p:spPr>
          <a:xfrm>
            <a:off x="360784" y="1675782"/>
            <a:ext cx="11255828" cy="310396"/>
          </a:xfrm>
        </p:spPr>
        <p:txBody>
          <a:bodyPr rtlCol="0">
            <a:normAutofit fontScale="775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10" name="Resim 9" descr="metin, ekran görüntüsü, iç mekan içeren bir resim&#10;&#10;Açıklama otomatik olarak oluşturuldu">
            <a:extLst>
              <a:ext uri="{FF2B5EF4-FFF2-40B4-BE49-F238E27FC236}">
                <a16:creationId xmlns:a16="http://schemas.microsoft.com/office/drawing/2014/main" id="{E57354C9-95A1-5DD6-6591-31276B5646A8}"/>
              </a:ext>
            </a:extLst>
          </p:cNvPr>
          <p:cNvPicPr>
            <a:picLocks noChangeAspect="1"/>
          </p:cNvPicPr>
          <p:nvPr/>
        </p:nvPicPr>
        <p:blipFill>
          <a:blip r:embed="rId4"/>
          <a:stretch>
            <a:fillRect/>
          </a:stretch>
        </p:blipFill>
        <p:spPr>
          <a:xfrm>
            <a:off x="624695" y="2237698"/>
            <a:ext cx="10728005" cy="3939464"/>
          </a:xfrm>
          <a:prstGeom prst="rect">
            <a:avLst/>
          </a:prstGeom>
        </p:spPr>
      </p:pic>
      <p:sp>
        <p:nvSpPr>
          <p:cNvPr id="11" name="Oval 10">
            <a:extLst>
              <a:ext uri="{FF2B5EF4-FFF2-40B4-BE49-F238E27FC236}">
                <a16:creationId xmlns:a16="http://schemas.microsoft.com/office/drawing/2014/main" id="{E3F56A9C-5242-7B0D-C681-F41B03DA861C}"/>
              </a:ext>
            </a:extLst>
          </p:cNvPr>
          <p:cNvSpPr/>
          <p:nvPr/>
        </p:nvSpPr>
        <p:spPr>
          <a:xfrm>
            <a:off x="9766496" y="2195772"/>
            <a:ext cx="1586204" cy="10730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a:extLst>
              <a:ext uri="{FF2B5EF4-FFF2-40B4-BE49-F238E27FC236}">
                <a16:creationId xmlns:a16="http://schemas.microsoft.com/office/drawing/2014/main" id="{5BB62F23-BF46-2D49-34B1-C5C697C13426}"/>
              </a:ext>
            </a:extLst>
          </p:cNvPr>
          <p:cNvSpPr/>
          <p:nvPr/>
        </p:nvSpPr>
        <p:spPr>
          <a:xfrm>
            <a:off x="4242895" y="2374234"/>
            <a:ext cx="1586204" cy="5365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İçerik Yer Tutucusu 2">
            <a:extLst>
              <a:ext uri="{FF2B5EF4-FFF2-40B4-BE49-F238E27FC236}">
                <a16:creationId xmlns:a16="http://schemas.microsoft.com/office/drawing/2014/main" id="{3B999DCC-DAF9-9326-0021-34FCE17F18AB}"/>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a:t>
            </a:r>
            <a:r>
              <a:rPr lang="tr-TR" sz="1500" dirty="0"/>
              <a:t> Veri tablosunun </a:t>
            </a:r>
            <a:r>
              <a:rPr lang="tr-TR" sz="1500" b="1" dirty="0" err="1"/>
              <a:t>Numeric</a:t>
            </a:r>
            <a:r>
              <a:rPr lang="tr-TR" sz="1500" b="1" dirty="0"/>
              <a:t> </a:t>
            </a:r>
            <a:r>
              <a:rPr lang="tr-TR" sz="1500" b="1" dirty="0" err="1"/>
              <a:t>Matix</a:t>
            </a:r>
            <a:r>
              <a:rPr lang="tr-TR" sz="1500" b="1" dirty="0"/>
              <a:t> </a:t>
            </a:r>
            <a:r>
              <a:rPr lang="tr-TR" sz="1500" dirty="0"/>
              <a:t>olarak </a:t>
            </a:r>
            <a:r>
              <a:rPr lang="tr-TR" sz="1500" dirty="0" err="1"/>
              <a:t>import</a:t>
            </a:r>
            <a:r>
              <a:rPr lang="tr-TR" sz="1500" dirty="0"/>
              <a:t> edilmemesinin sebebi; </a:t>
            </a:r>
            <a:r>
              <a:rPr lang="tr-TR" sz="1500" b="1" i="1" dirty="0" err="1"/>
              <a:t>string</a:t>
            </a:r>
            <a:r>
              <a:rPr lang="tr-TR" sz="1500" dirty="0"/>
              <a:t> değerler içeren tablonun daha sonra düzenlenmesi için yapılmıştır.  </a:t>
            </a:r>
          </a:p>
        </p:txBody>
      </p:sp>
      <p:sp>
        <p:nvSpPr>
          <p:cNvPr id="15" name="Dikdörtgen 14">
            <a:extLst>
              <a:ext uri="{FF2B5EF4-FFF2-40B4-BE49-F238E27FC236}">
                <a16:creationId xmlns:a16="http://schemas.microsoft.com/office/drawing/2014/main" id="{61C5F967-DB51-2B9A-5CB3-230ABA5BA6FC}"/>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46</a:t>
            </a:r>
          </a:p>
        </p:txBody>
      </p:sp>
    </p:spTree>
    <p:extLst>
      <p:ext uri="{BB962C8B-B14F-4D97-AF65-F5344CB8AC3E}">
        <p14:creationId xmlns:p14="http://schemas.microsoft.com/office/powerpoint/2010/main" val="9557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a:t>
            </a:r>
            <a:r>
              <a:rPr lang="tr-TR" sz="1700" dirty="0" err="1"/>
              <a:t>Matlab’in</a:t>
            </a:r>
            <a:r>
              <a:rPr lang="tr-TR" sz="1700" dirty="0"/>
              <a:t> </a:t>
            </a:r>
            <a:r>
              <a:rPr lang="tr-TR" sz="1700" b="1" dirty="0"/>
              <a:t>«normalize» </a:t>
            </a:r>
            <a:r>
              <a:rPr lang="tr-TR" sz="1700" dirty="0"/>
              <a:t>fonksiyonundan yardım alınarak Tablodaki 1 ile 5 arasındaki sütunlar seçilerek hücre içindeki veriler normalize edilmiştir.</a:t>
            </a:r>
          </a:p>
          <a:p>
            <a:pPr marL="0" indent="0">
              <a:buNone/>
            </a:pPr>
            <a:r>
              <a:rPr lang="tr-TR" sz="1700" dirty="0"/>
              <a:t>Not: Verilerin normalizasyonu 0 ile 1 arasında gerçekleşmiştir. Bunun için </a:t>
            </a:r>
            <a:r>
              <a:rPr lang="tr-TR" sz="1700" dirty="0">
                <a:solidFill>
                  <a:srgbClr val="B849DB"/>
                </a:solidFill>
              </a:rPr>
              <a:t>‘</a:t>
            </a:r>
            <a:r>
              <a:rPr lang="tr-TR" sz="1700" dirty="0" err="1">
                <a:solidFill>
                  <a:srgbClr val="B849DB"/>
                </a:solidFill>
              </a:rPr>
              <a:t>range</a:t>
            </a:r>
            <a:r>
              <a:rPr lang="tr-TR" sz="1700" dirty="0">
                <a:solidFill>
                  <a:srgbClr val="B849DB"/>
                </a:solidFill>
              </a:rPr>
              <a:t>’ </a:t>
            </a:r>
            <a:r>
              <a:rPr lang="tr-TR" sz="1700" dirty="0"/>
              <a:t>komutuna kullanılmıştır.</a:t>
            </a:r>
          </a:p>
          <a:p>
            <a:pPr marL="0" indent="0">
              <a:buNone/>
            </a:pPr>
            <a:endParaRPr lang="tr-TR" sz="17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EF617245-4532-3E0B-F7E6-622FBD9BF892}"/>
              </a:ext>
            </a:extLst>
          </p:cNvPr>
          <p:cNvPicPr>
            <a:picLocks noChangeAspect="1"/>
          </p:cNvPicPr>
          <p:nvPr/>
        </p:nvPicPr>
        <p:blipFill>
          <a:blip r:embed="rId4"/>
          <a:stretch>
            <a:fillRect/>
          </a:stretch>
        </p:blipFill>
        <p:spPr>
          <a:xfrm>
            <a:off x="751954" y="2891778"/>
            <a:ext cx="9952103" cy="3448373"/>
          </a:xfrm>
          <a:prstGeom prst="rect">
            <a:avLst/>
          </a:prstGeom>
          <a:ln w="38100">
            <a:solidFill>
              <a:srgbClr val="EF7920"/>
            </a:solidFill>
          </a:ln>
        </p:spPr>
      </p:pic>
      <p:sp>
        <p:nvSpPr>
          <p:cNvPr id="9" name="Dikdörtgen 8">
            <a:extLst>
              <a:ext uri="{FF2B5EF4-FFF2-40B4-BE49-F238E27FC236}">
                <a16:creationId xmlns:a16="http://schemas.microsoft.com/office/drawing/2014/main" id="{15FF2197-43D5-63B9-7B35-3D0CF9DD552E}"/>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47</a:t>
            </a:r>
          </a:p>
        </p:txBody>
      </p:sp>
    </p:spTree>
    <p:extLst>
      <p:ext uri="{BB962C8B-B14F-4D97-AF65-F5344CB8AC3E}">
        <p14:creationId xmlns:p14="http://schemas.microsoft.com/office/powerpoint/2010/main" val="360351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verilerimizin </a:t>
            </a:r>
            <a:r>
              <a:rPr lang="tr-TR" sz="1700" b="1" dirty="0"/>
              <a:t>normalize </a:t>
            </a:r>
            <a:r>
              <a:rPr lang="tr-TR" sz="1700" dirty="0"/>
              <a:t>edildiği açık bir şekilde gözlemlenmektedir. Tablodaki 1 ile 5 sütunların arasındaki veriler 0 ile 1 arasına indirgenmiştir.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85984" y="6340151"/>
            <a:ext cx="51162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48</a:t>
            </a:r>
          </a:p>
        </p:txBody>
      </p:sp>
      <p:pic>
        <p:nvPicPr>
          <p:cNvPr id="5" name="Resim 4" descr="tablo içeren bir resim&#10;&#10;Açıklama otomatik olarak oluşturuldu">
            <a:extLst>
              <a:ext uri="{FF2B5EF4-FFF2-40B4-BE49-F238E27FC236}">
                <a16:creationId xmlns:a16="http://schemas.microsoft.com/office/drawing/2014/main" id="{A764E403-3AE3-3689-582D-E6A39D502156}"/>
              </a:ext>
            </a:extLst>
          </p:cNvPr>
          <p:cNvPicPr>
            <a:picLocks noChangeAspect="1"/>
          </p:cNvPicPr>
          <p:nvPr/>
        </p:nvPicPr>
        <p:blipFill>
          <a:blip r:embed="rId4"/>
          <a:stretch>
            <a:fillRect/>
          </a:stretch>
        </p:blipFill>
        <p:spPr>
          <a:xfrm>
            <a:off x="1335281" y="2343780"/>
            <a:ext cx="8785449" cy="3996371"/>
          </a:xfrm>
          <a:prstGeom prst="rect">
            <a:avLst/>
          </a:prstGeom>
          <a:ln w="38100">
            <a:solidFill>
              <a:srgbClr val="EF7920"/>
            </a:solidFill>
          </a:ln>
        </p:spPr>
      </p:pic>
    </p:spTree>
    <p:extLst>
      <p:ext uri="{BB962C8B-B14F-4D97-AF65-F5344CB8AC3E}">
        <p14:creationId xmlns:p14="http://schemas.microsoft.com/office/powerpoint/2010/main" val="34811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605944"/>
            <a:ext cx="9276676" cy="531845"/>
          </a:xfrm>
        </p:spPr>
        <p:txBody>
          <a:bodyPr rtlCol="0">
            <a:normAutofit/>
          </a:bodyPr>
          <a:lstStyle/>
          <a:p>
            <a:pPr marL="0" indent="0" rtl="0">
              <a:buNone/>
            </a:pPr>
            <a:r>
              <a:rPr lang="tr-TR" sz="2800" b="1" dirty="0"/>
              <a:t>4- Hedef Sütununun vektörel dönüşümü:</a:t>
            </a:r>
          </a:p>
        </p:txBody>
      </p:sp>
      <p:sp>
        <p:nvSpPr>
          <p:cNvPr id="3" name="İçerik Yer Tutucusu 2"/>
          <p:cNvSpPr>
            <a:spLocks noGrp="1"/>
          </p:cNvSpPr>
          <p:nvPr>
            <p:ph idx="1"/>
          </p:nvPr>
        </p:nvSpPr>
        <p:spPr>
          <a:xfrm>
            <a:off x="134027" y="1639248"/>
            <a:ext cx="11972440" cy="5136635"/>
          </a:xfrm>
        </p:spPr>
        <p:txBody>
          <a:bodyPr rtlCol="0">
            <a:normAutofit/>
          </a:bodyPr>
          <a:lstStyle/>
          <a:p>
            <a:pPr marL="0" indent="0">
              <a:buNone/>
            </a:pPr>
            <a:r>
              <a:rPr lang="tr-TR" sz="1800" dirty="0"/>
              <a:t>Sınıflandırma olarak kullanılacak 6. sütunumuz olan </a:t>
            </a:r>
            <a:r>
              <a:rPr lang="tr-TR" sz="1800" b="1" dirty="0"/>
              <a:t>hedef </a:t>
            </a:r>
            <a:r>
              <a:rPr lang="tr-TR" sz="1800" dirty="0"/>
              <a:t>sütununun vektörel dönüşümü </a:t>
            </a:r>
            <a:r>
              <a:rPr lang="tr-TR" sz="1800" b="1" dirty="0"/>
              <a:t>Matlab </a:t>
            </a:r>
            <a:r>
              <a:rPr lang="tr-TR" sz="1800" dirty="0"/>
              <a:t>programının </a:t>
            </a:r>
            <a:r>
              <a:rPr lang="tr-TR" sz="1800" b="1" i="1" dirty="0"/>
              <a:t>ind2vec</a:t>
            </a:r>
            <a:r>
              <a:rPr lang="tr-TR" sz="1800" dirty="0"/>
              <a:t> fonksiyonuyla yapılır.</a:t>
            </a:r>
          </a:p>
          <a:p>
            <a:pPr marL="0" indent="0">
              <a:buNone/>
            </a:pPr>
            <a:r>
              <a:rPr lang="tr-TR" sz="1800" dirty="0"/>
              <a:t>Burada dikkat edilmesi gerekilen husus verilerin tekrardan </a:t>
            </a:r>
            <a:r>
              <a:rPr lang="tr-TR" sz="1800" b="1" dirty="0" err="1"/>
              <a:t>double</a:t>
            </a:r>
            <a:r>
              <a:rPr lang="tr-TR" sz="1800" dirty="0"/>
              <a:t> değişken matrisine dönüştürüldüğünden emin olunması gerekilir. Bunun içinde </a:t>
            </a:r>
            <a:r>
              <a:rPr lang="tr-TR" sz="1800" b="1" i="1" dirty="0"/>
              <a:t>ind2vec</a:t>
            </a:r>
            <a:r>
              <a:rPr lang="tr-TR" sz="1800" dirty="0"/>
              <a:t> fonksiyonun önüne </a:t>
            </a:r>
            <a:r>
              <a:rPr lang="tr-TR" sz="1800" b="1" i="1" dirty="0" err="1"/>
              <a:t>full</a:t>
            </a:r>
            <a:r>
              <a:rPr lang="tr-TR" sz="1800" dirty="0"/>
              <a:t> komutu eklenmelidir.</a:t>
            </a:r>
          </a:p>
          <a:p>
            <a:pPr marL="0" indent="0">
              <a:buNone/>
            </a:pPr>
            <a:endParaRPr lang="tr-TR" sz="18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49</a:t>
            </a:r>
          </a:p>
        </p:txBody>
      </p:sp>
      <p:pic>
        <p:nvPicPr>
          <p:cNvPr id="5" name="Resim 4" descr="metin içeren bir resim&#10;&#10;Açıklama otomatik olarak oluşturuldu">
            <a:extLst>
              <a:ext uri="{FF2B5EF4-FFF2-40B4-BE49-F238E27FC236}">
                <a16:creationId xmlns:a16="http://schemas.microsoft.com/office/drawing/2014/main" id="{B7F4EBEB-2F55-DAB4-5E67-6EA31A8B92BC}"/>
              </a:ext>
            </a:extLst>
          </p:cNvPr>
          <p:cNvPicPr>
            <a:picLocks noChangeAspect="1"/>
          </p:cNvPicPr>
          <p:nvPr/>
        </p:nvPicPr>
        <p:blipFill>
          <a:blip r:embed="rId4"/>
          <a:stretch>
            <a:fillRect/>
          </a:stretch>
        </p:blipFill>
        <p:spPr>
          <a:xfrm>
            <a:off x="1429490" y="3256837"/>
            <a:ext cx="8735856" cy="1085417"/>
          </a:xfrm>
          <a:prstGeom prst="rect">
            <a:avLst/>
          </a:prstGeom>
        </p:spPr>
      </p:pic>
      <p:pic>
        <p:nvPicPr>
          <p:cNvPr id="9" name="Resim 8">
            <a:extLst>
              <a:ext uri="{FF2B5EF4-FFF2-40B4-BE49-F238E27FC236}">
                <a16:creationId xmlns:a16="http://schemas.microsoft.com/office/drawing/2014/main" id="{2754E793-45A9-399D-F071-C2713275FA67}"/>
              </a:ext>
            </a:extLst>
          </p:cNvPr>
          <p:cNvPicPr>
            <a:picLocks noChangeAspect="1"/>
          </p:cNvPicPr>
          <p:nvPr/>
        </p:nvPicPr>
        <p:blipFill>
          <a:blip r:embed="rId5"/>
          <a:stretch>
            <a:fillRect/>
          </a:stretch>
        </p:blipFill>
        <p:spPr>
          <a:xfrm>
            <a:off x="1363333" y="4979553"/>
            <a:ext cx="9465334" cy="1272503"/>
          </a:xfrm>
          <a:prstGeom prst="rect">
            <a:avLst/>
          </a:prstGeom>
        </p:spPr>
      </p:pic>
      <p:cxnSp>
        <p:nvCxnSpPr>
          <p:cNvPr id="14" name="Düz Ok Bağlayıcısı 13">
            <a:extLst>
              <a:ext uri="{FF2B5EF4-FFF2-40B4-BE49-F238E27FC236}">
                <a16:creationId xmlns:a16="http://schemas.microsoft.com/office/drawing/2014/main" id="{D4DD0DCF-3883-CF4D-298A-D3CECDDE6BE4}"/>
              </a:ext>
            </a:extLst>
          </p:cNvPr>
          <p:cNvCxnSpPr>
            <a:cxnSpLocks/>
          </p:cNvCxnSpPr>
          <p:nvPr/>
        </p:nvCxnSpPr>
        <p:spPr>
          <a:xfrm flipH="1">
            <a:off x="4413380" y="3666931"/>
            <a:ext cx="3219061" cy="811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0BC3914E-2C10-C485-29B8-D26E9A59305C}"/>
              </a:ext>
            </a:extLst>
          </p:cNvPr>
          <p:cNvCxnSpPr/>
          <p:nvPr/>
        </p:nvCxnSpPr>
        <p:spPr>
          <a:xfrm flipH="1">
            <a:off x="6214188" y="4093559"/>
            <a:ext cx="1511559" cy="395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İçerik Yer Tutucusu 2">
            <a:extLst>
              <a:ext uri="{FF2B5EF4-FFF2-40B4-BE49-F238E27FC236}">
                <a16:creationId xmlns:a16="http://schemas.microsoft.com/office/drawing/2014/main" id="{47D697A0-3D10-530B-AEB0-20A91AFA49F7}"/>
              </a:ext>
            </a:extLst>
          </p:cNvPr>
          <p:cNvSpPr txBox="1">
            <a:spLocks/>
          </p:cNvSpPr>
          <p:nvPr/>
        </p:nvSpPr>
        <p:spPr>
          <a:xfrm>
            <a:off x="4009342" y="4489288"/>
            <a:ext cx="5336047" cy="42580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7500 veri Train, 3059 veri test için ayrılmıştır.</a:t>
            </a:r>
          </a:p>
        </p:txBody>
      </p:sp>
    </p:spTree>
    <p:extLst>
      <p:ext uri="{BB962C8B-B14F-4D97-AF65-F5344CB8AC3E}">
        <p14:creationId xmlns:p14="http://schemas.microsoft.com/office/powerpoint/2010/main" val="408205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a:bodyPr>
          <a:lstStyle/>
          <a:p>
            <a:pPr rtl="0"/>
            <a:r>
              <a:rPr lang="tr-TR" b="1" dirty="0"/>
              <a:t>DİYABET SINIFLANDIRMASI:</a:t>
            </a:r>
          </a:p>
        </p:txBody>
      </p:sp>
      <p:sp>
        <p:nvSpPr>
          <p:cNvPr id="3" name="İçerik Yer Tutucusu 2"/>
          <p:cNvSpPr>
            <a:spLocks noGrp="1"/>
          </p:cNvSpPr>
          <p:nvPr>
            <p:ph idx="1"/>
          </p:nvPr>
        </p:nvSpPr>
        <p:spPr>
          <a:xfrm>
            <a:off x="194387" y="2031588"/>
            <a:ext cx="11803226" cy="4616474"/>
          </a:xfrm>
        </p:spPr>
        <p:txBody>
          <a:bodyPr rtlCol="0">
            <a:normAutofit/>
          </a:bodyPr>
          <a:lstStyle/>
          <a:p>
            <a:pPr marL="0" indent="0">
              <a:buNone/>
            </a:pPr>
            <a:r>
              <a:rPr lang="tr-TR" sz="2500" b="1" dirty="0"/>
              <a:t>- Diyabet: </a:t>
            </a:r>
            <a:r>
              <a:rPr lang="tr-TR" sz="2500" dirty="0"/>
              <a:t>Şeker hastalığı ya da </a:t>
            </a:r>
            <a:r>
              <a:rPr lang="tr-TR" sz="2500" b="1" dirty="0"/>
              <a:t>diyabet</a:t>
            </a:r>
            <a:r>
              <a:rPr lang="tr-TR" sz="2500" dirty="0"/>
              <a:t> (</a:t>
            </a:r>
            <a:r>
              <a:rPr lang="tr-TR" sz="2500" dirty="0" err="1"/>
              <a:t>Diabetes</a:t>
            </a:r>
            <a:r>
              <a:rPr lang="tr-TR" sz="2500" dirty="0"/>
              <a:t> </a:t>
            </a:r>
            <a:r>
              <a:rPr lang="tr-TR" sz="2500" dirty="0" err="1"/>
              <a:t>Mellitus</a:t>
            </a:r>
            <a:r>
              <a:rPr lang="tr-TR" sz="2500" dirty="0"/>
              <a:t>), pankreasın vücut için yeterli miktarda insülin üretememesi ya da ürettiği insülinin vücut tarafından etkili bir şekilde kullanılamaması sonucunda ortaya çıkan, yüksek kan şekeri ile seyreden bir hastalıktır.</a:t>
            </a:r>
          </a:p>
          <a:p>
            <a:pPr marL="0" indent="0">
              <a:buNone/>
            </a:pPr>
            <a:r>
              <a:rPr lang="tr-TR" sz="2500" dirty="0"/>
              <a:t>- Projemizin ilk konusunda </a:t>
            </a:r>
            <a:r>
              <a:rPr lang="tr-TR" sz="2500" b="1" dirty="0"/>
              <a:t>Diyabet Sınıflandırması </a:t>
            </a:r>
            <a:r>
              <a:rPr lang="tr-TR" sz="2500" dirty="0"/>
              <a:t>yapmak için veri olarak; Bireyin geçirdiği gebelik sayısı, Kandaki glikoz oranı, bireyin kan basıncı, Cilt kalınlığı, Kandaki insülin oranı, Vücut kitle indeksi(BMI), Diyabet yüzdesi ve bireyin yaşı alınmıştır ve tüm bu veriler işlenerek bireyin diyabet olup olmadığı tahmin edilmeye çalışılmıştır. </a:t>
            </a:r>
          </a:p>
          <a:p>
            <a:pPr marL="0" indent="0">
              <a:buNone/>
            </a:pPr>
            <a:r>
              <a:rPr lang="tr-TR" sz="2500" dirty="0"/>
              <a:t>- Veriler </a:t>
            </a:r>
            <a:r>
              <a:rPr lang="tr-TR" sz="2500" b="1" dirty="0"/>
              <a:t>Kaggle.com </a:t>
            </a:r>
            <a:r>
              <a:rPr lang="tr-TR" sz="2500" dirty="0"/>
              <a:t>sitesinden alınmış olup kullanılan veriler ve hücre değerleri detaylı bir şekilde Excel tablosu olarak ayrıca paylaşılmıştır (</a:t>
            </a:r>
            <a:r>
              <a:rPr lang="tr-TR" sz="2500" i="1" dirty="0"/>
              <a:t>Diyabet_Verileri.xls</a:t>
            </a:r>
            <a:r>
              <a:rPr lang="tr-TR" sz="2500"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a:t>
            </a:r>
          </a:p>
        </p:txBody>
      </p:sp>
    </p:spTree>
    <p:extLst>
      <p:ext uri="{BB962C8B-B14F-4D97-AF65-F5344CB8AC3E}">
        <p14:creationId xmlns:p14="http://schemas.microsoft.com/office/powerpoint/2010/main" val="25271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631090"/>
          </a:xfrm>
        </p:spPr>
        <p:txBody>
          <a:bodyPr rtlCol="0">
            <a:normAutofit/>
          </a:bodyPr>
          <a:lstStyle/>
          <a:p>
            <a:pPr marL="0" indent="0" rtl="0">
              <a:buNone/>
            </a:pPr>
            <a:r>
              <a:rPr lang="tr-TR" sz="2800" b="1" dirty="0"/>
              <a:t>5- Verilerin; eğitim ve test olarak ayrılması:</a:t>
            </a:r>
          </a:p>
        </p:txBody>
      </p:sp>
      <p:sp>
        <p:nvSpPr>
          <p:cNvPr id="3" name="İçerik Yer Tutucusu 2"/>
          <p:cNvSpPr>
            <a:spLocks noGrp="1"/>
          </p:cNvSpPr>
          <p:nvPr>
            <p:ph idx="1"/>
          </p:nvPr>
        </p:nvSpPr>
        <p:spPr>
          <a:xfrm>
            <a:off x="134027" y="1639248"/>
            <a:ext cx="11048578" cy="5136635"/>
          </a:xfrm>
        </p:spPr>
        <p:txBody>
          <a:bodyPr rtlCol="0">
            <a:normAutofit/>
          </a:bodyPr>
          <a:lstStyle/>
          <a:p>
            <a:pPr marL="0" indent="0">
              <a:buNone/>
            </a:pPr>
            <a:r>
              <a:rPr lang="tr-TR" sz="2500" dirty="0"/>
              <a:t>Veriler; </a:t>
            </a:r>
            <a:r>
              <a:rPr lang="tr-TR" sz="2500" dirty="0" err="1"/>
              <a:t>data_train</a:t>
            </a:r>
            <a:r>
              <a:rPr lang="tr-TR" sz="2500" dirty="0"/>
              <a:t>, </a:t>
            </a:r>
            <a:r>
              <a:rPr lang="tr-TR" sz="2500" dirty="0" err="1"/>
              <a:t>data_test</a:t>
            </a:r>
            <a:r>
              <a:rPr lang="tr-TR" sz="2500" dirty="0"/>
              <a:t>, </a:t>
            </a:r>
            <a:r>
              <a:rPr lang="tr-TR" sz="2500" dirty="0" err="1"/>
              <a:t>label_train</a:t>
            </a:r>
            <a:r>
              <a:rPr lang="tr-TR" sz="2500" dirty="0"/>
              <a:t>, </a:t>
            </a:r>
            <a:r>
              <a:rPr lang="tr-TR" sz="2500" dirty="0" err="1"/>
              <a:t>label_test</a:t>
            </a:r>
            <a:r>
              <a:rPr lang="tr-TR" sz="2500" dirty="0"/>
              <a:t> olarak 4 ayrı matris parçasına ayrılır.</a:t>
            </a:r>
          </a:p>
          <a:p>
            <a:pPr marL="0" indent="0">
              <a:buNone/>
            </a:pPr>
            <a:r>
              <a:rPr lang="tr-TR" sz="1800" b="1" dirty="0" err="1"/>
              <a:t>data_train</a:t>
            </a:r>
            <a:r>
              <a:rPr lang="tr-TR" sz="1800" b="1" dirty="0"/>
              <a:t>: </a:t>
            </a:r>
            <a:r>
              <a:rPr lang="tr-TR" sz="1800" dirty="0"/>
              <a:t>Eğitilecek olan verileri içeren matris. (7500x5)</a:t>
            </a:r>
          </a:p>
          <a:p>
            <a:pPr marL="0" indent="0">
              <a:buNone/>
            </a:pPr>
            <a:r>
              <a:rPr lang="tr-TR" sz="1800" b="1" dirty="0" err="1"/>
              <a:t>data_test</a:t>
            </a:r>
            <a:r>
              <a:rPr lang="tr-TR" sz="1800" b="1" dirty="0"/>
              <a:t>: </a:t>
            </a:r>
            <a:r>
              <a:rPr lang="tr-TR" sz="1800" dirty="0"/>
              <a:t>Test edilecek verileri içeren matris. (3059x5)</a:t>
            </a:r>
          </a:p>
          <a:p>
            <a:pPr marL="0" indent="0">
              <a:buNone/>
            </a:pPr>
            <a:r>
              <a:rPr lang="tr-TR" sz="1800" b="1" dirty="0" err="1"/>
              <a:t>label_train</a:t>
            </a:r>
            <a:r>
              <a:rPr lang="tr-TR" sz="1800" b="1" dirty="0"/>
              <a:t>: </a:t>
            </a:r>
            <a:r>
              <a:rPr lang="tr-TR" sz="1800" dirty="0"/>
              <a:t>Hedef sütununu içeren matris. (2x7500)</a:t>
            </a:r>
          </a:p>
          <a:p>
            <a:pPr marL="0" indent="0">
              <a:buNone/>
            </a:pPr>
            <a:r>
              <a:rPr lang="tr-TR" sz="1800" b="1" dirty="0" err="1"/>
              <a:t>label_test</a:t>
            </a:r>
            <a:r>
              <a:rPr lang="tr-TR" sz="1800" b="1" dirty="0"/>
              <a:t>: </a:t>
            </a:r>
            <a:r>
              <a:rPr lang="tr-TR" sz="1800" dirty="0"/>
              <a:t>Test verileri için ayrılan hedef sütununu içeren matris. (2x3059)</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50</a:t>
            </a:r>
          </a:p>
        </p:txBody>
      </p:sp>
      <p:pic>
        <p:nvPicPr>
          <p:cNvPr id="8" name="Resim 7" descr="metin, iç mekan içeren bir resim&#10;&#10;Açıklama otomatik olarak oluşturuldu">
            <a:extLst>
              <a:ext uri="{FF2B5EF4-FFF2-40B4-BE49-F238E27FC236}">
                <a16:creationId xmlns:a16="http://schemas.microsoft.com/office/drawing/2014/main" id="{CE7C95A0-858F-4D8E-7EB4-FA7C628A5190}"/>
              </a:ext>
            </a:extLst>
          </p:cNvPr>
          <p:cNvPicPr>
            <a:picLocks noChangeAspect="1"/>
          </p:cNvPicPr>
          <p:nvPr/>
        </p:nvPicPr>
        <p:blipFill>
          <a:blip r:embed="rId4"/>
          <a:stretch>
            <a:fillRect/>
          </a:stretch>
        </p:blipFill>
        <p:spPr>
          <a:xfrm>
            <a:off x="2190273" y="4562703"/>
            <a:ext cx="6897743" cy="1803602"/>
          </a:xfrm>
          <a:prstGeom prst="rect">
            <a:avLst/>
          </a:prstGeom>
        </p:spPr>
      </p:pic>
    </p:spTree>
    <p:extLst>
      <p:ext uri="{BB962C8B-B14F-4D97-AF65-F5344CB8AC3E}">
        <p14:creationId xmlns:p14="http://schemas.microsoft.com/office/powerpoint/2010/main" val="32711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6- Gizli katman sayısı (</a:t>
            </a:r>
            <a:r>
              <a:rPr lang="tr-TR" sz="2800" b="1" dirty="0" err="1"/>
              <a:t>patternnet</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51</a:t>
            </a:r>
          </a:p>
        </p:txBody>
      </p:sp>
      <p:pic>
        <p:nvPicPr>
          <p:cNvPr id="4" name="Grafik 3" descr="Hiyerarşi ana hat">
            <a:extLst>
              <a:ext uri="{FF2B5EF4-FFF2-40B4-BE49-F238E27FC236}">
                <a16:creationId xmlns:a16="http://schemas.microsoft.com/office/drawing/2014/main" id="{1BDDDD0D-3780-3A7B-8BD8-9EFEDAA47C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2114095" y="2857232"/>
            <a:ext cx="2284141" cy="2284141"/>
          </a:xfrm>
          <a:prstGeom prst="rect">
            <a:avLst/>
          </a:prstGeom>
        </p:spPr>
      </p:pic>
      <p:pic>
        <p:nvPicPr>
          <p:cNvPr id="5" name="Grafik 4" descr="Hiyerarşi ana hat">
            <a:extLst>
              <a:ext uri="{FF2B5EF4-FFF2-40B4-BE49-F238E27FC236}">
                <a16:creationId xmlns:a16="http://schemas.microsoft.com/office/drawing/2014/main" id="{0D368727-F59A-706C-8A16-B2C2DF6FBC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7240926" y="2811983"/>
            <a:ext cx="2374641" cy="2374641"/>
          </a:xfrm>
          <a:prstGeom prst="rect">
            <a:avLst/>
          </a:prstGeom>
        </p:spPr>
      </p:pic>
      <p:sp>
        <p:nvSpPr>
          <p:cNvPr id="8" name="İçerik Yer Tutucusu 2">
            <a:extLst>
              <a:ext uri="{FF2B5EF4-FFF2-40B4-BE49-F238E27FC236}">
                <a16:creationId xmlns:a16="http://schemas.microsoft.com/office/drawing/2014/main" id="{AE6A9E8F-0F81-4901-B37A-9C40AA518D05}"/>
              </a:ext>
            </a:extLst>
          </p:cNvPr>
          <p:cNvSpPr txBox="1">
            <a:spLocks/>
          </p:cNvSpPr>
          <p:nvPr/>
        </p:nvSpPr>
        <p:spPr>
          <a:xfrm>
            <a:off x="194387" y="1769227"/>
            <a:ext cx="11912080" cy="120986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Gizli katman sayısı </a:t>
            </a:r>
            <a:r>
              <a:rPr lang="tr-TR" sz="2200" dirty="0" err="1"/>
              <a:t>rassal</a:t>
            </a:r>
            <a:r>
              <a:rPr lang="tr-TR" sz="2200" dirty="0"/>
              <a:t> belirlenir. Yüksek veya düşük bir değer olması algoritmamızı pozitif veya negatif yönde etkileyebilir. Elde edilecek sonuçlardan sonra duruma göre artırılıp azaltılabilir. </a:t>
            </a:r>
          </a:p>
        </p:txBody>
      </p:sp>
      <p:sp>
        <p:nvSpPr>
          <p:cNvPr id="9" name="İçerik Yer Tutucusu 2">
            <a:extLst>
              <a:ext uri="{FF2B5EF4-FFF2-40B4-BE49-F238E27FC236}">
                <a16:creationId xmlns:a16="http://schemas.microsoft.com/office/drawing/2014/main" id="{24E2571A-5113-F5E3-BA03-1907EEBB3BEF}"/>
              </a:ext>
            </a:extLst>
          </p:cNvPr>
          <p:cNvSpPr txBox="1">
            <a:spLocks/>
          </p:cNvSpPr>
          <p:nvPr/>
        </p:nvSpPr>
        <p:spPr>
          <a:xfrm>
            <a:off x="134026" y="5379829"/>
            <a:ext cx="11781165" cy="71783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Başlangıç olarak gizli katman sayısı proje 1’1 nazaran bu sefer 1000 olarak alındı.</a:t>
            </a:r>
          </a:p>
        </p:txBody>
      </p:sp>
      <p:sp>
        <p:nvSpPr>
          <p:cNvPr id="11" name="Metin kutusu 10">
            <a:extLst>
              <a:ext uri="{FF2B5EF4-FFF2-40B4-BE49-F238E27FC236}">
                <a16:creationId xmlns:a16="http://schemas.microsoft.com/office/drawing/2014/main" id="{B59A583C-0B11-49C0-C165-C40A8D13B194}"/>
              </a:ext>
            </a:extLst>
          </p:cNvPr>
          <p:cNvSpPr txBox="1"/>
          <p:nvPr/>
        </p:nvSpPr>
        <p:spPr>
          <a:xfrm>
            <a:off x="4360912" y="3643373"/>
            <a:ext cx="3175129" cy="707886"/>
          </a:xfrm>
          <a:prstGeom prst="rect">
            <a:avLst/>
          </a:prstGeom>
          <a:noFill/>
        </p:spPr>
        <p:txBody>
          <a:bodyPr wrap="square">
            <a:spAutoFit/>
          </a:bodyPr>
          <a:lstStyle/>
          <a:p>
            <a:r>
              <a:rPr lang="tr-TR" sz="4000" b="1" i="0" dirty="0">
                <a:solidFill>
                  <a:srgbClr val="000000"/>
                </a:solidFill>
                <a:effectLst/>
                <a:latin typeface="Consolas" panose="020B0609020204030204" pitchFamily="49" charset="0"/>
              </a:rPr>
              <a:t>1111101000</a:t>
            </a:r>
            <a:endParaRPr lang="tr-TR" sz="4000" dirty="0"/>
          </a:p>
        </p:txBody>
      </p:sp>
      <p:sp>
        <p:nvSpPr>
          <p:cNvPr id="12" name="İçerik Yer Tutucusu 2">
            <a:extLst>
              <a:ext uri="{FF2B5EF4-FFF2-40B4-BE49-F238E27FC236}">
                <a16:creationId xmlns:a16="http://schemas.microsoft.com/office/drawing/2014/main" id="{C25FBBA9-15D0-E6E6-FBBD-30ADADE6C09D}"/>
              </a:ext>
            </a:extLst>
          </p:cNvPr>
          <p:cNvSpPr txBox="1">
            <a:spLocks/>
          </p:cNvSpPr>
          <p:nvPr/>
        </p:nvSpPr>
        <p:spPr>
          <a:xfrm>
            <a:off x="9679327" y="3475858"/>
            <a:ext cx="2686372" cy="71783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8000" b="1" dirty="0">
                <a:latin typeface="Bradley Hand ITC" panose="03070402050302030203" pitchFamily="66" charset="0"/>
              </a:rPr>
              <a:t>OUT</a:t>
            </a:r>
          </a:p>
        </p:txBody>
      </p:sp>
      <p:sp>
        <p:nvSpPr>
          <p:cNvPr id="14" name="İçerik Yer Tutucusu 2">
            <a:extLst>
              <a:ext uri="{FF2B5EF4-FFF2-40B4-BE49-F238E27FC236}">
                <a16:creationId xmlns:a16="http://schemas.microsoft.com/office/drawing/2014/main" id="{410B2D95-91C3-E974-F386-6CAC79A08304}"/>
              </a:ext>
            </a:extLst>
          </p:cNvPr>
          <p:cNvSpPr txBox="1">
            <a:spLocks/>
          </p:cNvSpPr>
          <p:nvPr/>
        </p:nvSpPr>
        <p:spPr>
          <a:xfrm>
            <a:off x="486696" y="3462421"/>
            <a:ext cx="1527689" cy="71783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8000" b="1" dirty="0" err="1">
                <a:latin typeface="Bradley Hand ITC" panose="03070402050302030203" pitchFamily="66" charset="0"/>
              </a:rPr>
              <a:t>iN</a:t>
            </a:r>
            <a:endParaRPr lang="tr-TR" sz="8000" b="1" dirty="0">
              <a:latin typeface="Bradley Hand ITC" panose="03070402050302030203" pitchFamily="66" charset="0"/>
            </a:endParaRPr>
          </a:p>
        </p:txBody>
      </p:sp>
      <p:pic>
        <p:nvPicPr>
          <p:cNvPr id="17" name="Resim 16">
            <a:extLst>
              <a:ext uri="{FF2B5EF4-FFF2-40B4-BE49-F238E27FC236}">
                <a16:creationId xmlns:a16="http://schemas.microsoft.com/office/drawing/2014/main" id="{4E58F7F5-FACA-1C0A-1D72-9F44398048A8}"/>
              </a:ext>
            </a:extLst>
          </p:cNvPr>
          <p:cNvPicPr>
            <a:picLocks noChangeAspect="1"/>
          </p:cNvPicPr>
          <p:nvPr/>
        </p:nvPicPr>
        <p:blipFill>
          <a:blip r:embed="rId6"/>
          <a:stretch>
            <a:fillRect/>
          </a:stretch>
        </p:blipFill>
        <p:spPr>
          <a:xfrm>
            <a:off x="4296418" y="5981683"/>
            <a:ext cx="3599164" cy="465563"/>
          </a:xfrm>
          <a:prstGeom prst="rect">
            <a:avLst/>
          </a:prstGeom>
        </p:spPr>
      </p:pic>
    </p:spTree>
    <p:extLst>
      <p:ext uri="{BB962C8B-B14F-4D97-AF65-F5344CB8AC3E}">
        <p14:creationId xmlns:p14="http://schemas.microsoft.com/office/powerpoint/2010/main" val="413200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P spid="12" grpId="0" build="p"/>
      <p:bldP spid="1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194387" y="2031588"/>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4184839"/>
            <a:ext cx="11803226" cy="19547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dirty="0"/>
              <a:t>Burada Şirketin </a:t>
            </a:r>
            <a:r>
              <a:rPr lang="tr-TR" sz="2200" b="1" dirty="0"/>
              <a:t>12.12.1980</a:t>
            </a:r>
            <a:r>
              <a:rPr lang="tr-TR" sz="2200" dirty="0"/>
              <a:t> tarihinde </a:t>
            </a:r>
            <a:r>
              <a:rPr lang="tr-TR" sz="2200" b="1" dirty="0" err="1"/>
              <a:t>poriftOrNot</a:t>
            </a:r>
            <a:r>
              <a:rPr lang="tr-TR" sz="2200" dirty="0"/>
              <a:t> değeri </a:t>
            </a:r>
            <a:r>
              <a:rPr lang="tr-TR" sz="2200" b="1" dirty="0"/>
              <a:t>1</a:t>
            </a:r>
            <a:r>
              <a:rPr lang="tr-TR" sz="2200" dirty="0"/>
              <a:t> olduğu için şirketin kâr etmiş olduğunu, Şirketin </a:t>
            </a:r>
            <a:r>
              <a:rPr lang="tr-TR" sz="2200" b="1" dirty="0"/>
              <a:t>15.12.1980</a:t>
            </a:r>
            <a:r>
              <a:rPr lang="tr-TR" sz="2200" dirty="0"/>
              <a:t> tarihinde </a:t>
            </a:r>
            <a:r>
              <a:rPr lang="tr-TR" sz="2200" b="1" dirty="0" err="1"/>
              <a:t>poriftOrNot</a:t>
            </a:r>
            <a:r>
              <a:rPr lang="tr-TR" sz="2200" dirty="0"/>
              <a:t> değeri </a:t>
            </a:r>
            <a:r>
              <a:rPr lang="tr-TR" sz="2200" b="1" dirty="0"/>
              <a:t>0</a:t>
            </a:r>
            <a:r>
              <a:rPr lang="tr-TR" sz="2200" dirty="0"/>
              <a:t> olduğu için şirketin kâr etmemiş olduğunu gözlemliyoruz.</a:t>
            </a:r>
          </a:p>
          <a:p>
            <a:pPr marL="0" indent="0">
              <a:buNone/>
            </a:pPr>
            <a:r>
              <a:rPr lang="tr-TR" sz="2200" dirty="0"/>
              <a:t>Algoritmamız; yukarıdaki tabloda gösterildiği gibi 10559 tane giriş verimiz </a:t>
            </a:r>
            <a:r>
              <a:rPr lang="tr-TR" sz="2200" b="1" dirty="0"/>
              <a:t>(1 ile 5 Sütun) </a:t>
            </a:r>
            <a:r>
              <a:rPr lang="tr-TR" sz="2200" dirty="0"/>
              <a:t>ve Kâr durumunu gösteren (1 ve 0) 2 adet sınıfımızdan oluşuyor </a:t>
            </a:r>
            <a:r>
              <a:rPr lang="tr-TR" sz="2200" b="1" dirty="0"/>
              <a:t>(6 Sütun</a:t>
            </a:r>
            <a:r>
              <a:rPr lang="tr-TR" sz="2200" dirty="0"/>
              <a:t>).</a:t>
            </a:r>
          </a:p>
        </p:txBody>
      </p:sp>
      <p:pic>
        <p:nvPicPr>
          <p:cNvPr id="9" name="Resim 8" descr="tablo içeren bir resim&#10;&#10;Açıklama otomatik olarak oluşturuldu">
            <a:extLst>
              <a:ext uri="{FF2B5EF4-FFF2-40B4-BE49-F238E27FC236}">
                <a16:creationId xmlns:a16="http://schemas.microsoft.com/office/drawing/2014/main" id="{D0C60E54-BC1B-80AE-E984-03DF173FC6DA}"/>
              </a:ext>
            </a:extLst>
          </p:cNvPr>
          <p:cNvPicPr>
            <a:picLocks noChangeAspect="1"/>
          </p:cNvPicPr>
          <p:nvPr/>
        </p:nvPicPr>
        <p:blipFill>
          <a:blip r:embed="rId4"/>
          <a:stretch>
            <a:fillRect/>
          </a:stretch>
        </p:blipFill>
        <p:spPr>
          <a:xfrm>
            <a:off x="399833" y="2524991"/>
            <a:ext cx="11114143" cy="1477842"/>
          </a:xfrm>
          <a:prstGeom prst="rect">
            <a:avLst/>
          </a:prstGeom>
        </p:spPr>
      </p:pic>
      <p:sp>
        <p:nvSpPr>
          <p:cNvPr id="10" name="Dikdörtgen 9">
            <a:extLst>
              <a:ext uri="{FF2B5EF4-FFF2-40B4-BE49-F238E27FC236}">
                <a16:creationId xmlns:a16="http://schemas.microsoft.com/office/drawing/2014/main" id="{99E3A298-9E10-4760-ED4C-889CF4E95837}"/>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52</a:t>
            </a:r>
          </a:p>
        </p:txBody>
      </p:sp>
    </p:spTree>
    <p:extLst>
      <p:ext uri="{BB962C8B-B14F-4D97-AF65-F5344CB8AC3E}">
        <p14:creationId xmlns:p14="http://schemas.microsoft.com/office/powerpoint/2010/main" val="256446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sp>
        <p:nvSpPr>
          <p:cNvPr id="3" name="İçerik Yer Tutucusu 2"/>
          <p:cNvSpPr>
            <a:spLocks noGrp="1"/>
          </p:cNvSpPr>
          <p:nvPr>
            <p:ph idx="1"/>
          </p:nvPr>
        </p:nvSpPr>
        <p:spPr>
          <a:xfrm>
            <a:off x="118399" y="1768872"/>
            <a:ext cx="11599295" cy="4879189"/>
          </a:xfrm>
        </p:spPr>
        <p:txBody>
          <a:bodyPr rtlCol="0">
            <a:normAutofit/>
          </a:bodyPr>
          <a:lstStyle/>
          <a:p>
            <a:pPr marL="0" indent="0" rtl="0">
              <a:buNone/>
            </a:pPr>
            <a:r>
              <a:rPr lang="tr-TR" sz="2800" b="1" dirty="0"/>
              <a:t>MLP Sınıflandırma adımları:</a:t>
            </a:r>
          </a:p>
          <a:p>
            <a:pPr marL="0" indent="0" rtl="0">
              <a:lnSpc>
                <a:spcPct val="100000"/>
              </a:lnSpc>
              <a:buNone/>
            </a:pPr>
            <a:r>
              <a:rPr lang="tr-TR" sz="1500" dirty="0"/>
              <a:t>1- Veriler sınıflandırma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rtl="0">
              <a:lnSpc>
                <a:spcPct val="100000"/>
              </a:lnSpc>
              <a:buNone/>
            </a:pPr>
            <a:r>
              <a:rPr lang="tr-TR" sz="1500" dirty="0"/>
              <a:t>4- Hedef Sütunu (Sınıflandırılacak olan sütun) üzerinde vektörel dönüşüm yapılır.</a:t>
            </a:r>
          </a:p>
          <a:p>
            <a:pPr marL="0" indent="0">
              <a:lnSpc>
                <a:spcPct val="100000"/>
              </a:lnSpc>
              <a:buNone/>
            </a:pPr>
            <a:r>
              <a:rPr lang="tr-TR" sz="1500" dirty="0"/>
              <a:t>5- Veri girişlerinin büyük bir kısmı eğitmek için alındıktan sonra kalan giriş verileri test olarak farklı bir dosyaya alınır. Aynı şekilde Sınıflandırma olarak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a:t>
            </a:r>
            <a:r>
              <a:rPr lang="tr-TR" sz="1500" dirty="0" err="1"/>
              <a:t>confusion</a:t>
            </a:r>
            <a:r>
              <a:rPr lang="tr-TR" sz="1500" dirty="0"/>
              <a:t> matrisi,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Dikdörtgen 3">
            <a:extLst>
              <a:ext uri="{FF2B5EF4-FFF2-40B4-BE49-F238E27FC236}">
                <a16:creationId xmlns:a16="http://schemas.microsoft.com/office/drawing/2014/main" id="{E532F1AF-70C9-10F6-9CF9-2B4EB491956B}"/>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53</a:t>
            </a:r>
          </a:p>
        </p:txBody>
      </p:sp>
    </p:spTree>
    <p:extLst>
      <p:ext uri="{BB962C8B-B14F-4D97-AF65-F5344CB8AC3E}">
        <p14:creationId xmlns:p14="http://schemas.microsoft.com/office/powerpoint/2010/main" val="14587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90754" y="1940502"/>
            <a:ext cx="11048578" cy="75604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Eğitimi başlatmak için </a:t>
            </a:r>
            <a:r>
              <a:rPr lang="tr-TR" sz="2500" dirty="0" err="1"/>
              <a:t>train</a:t>
            </a:r>
            <a:r>
              <a:rPr lang="tr-TR" sz="2500" dirty="0"/>
              <a:t> fonksiyonuna parametre olarak giriş ve çıkış verileri verilerek çalıştırılır. </a:t>
            </a:r>
          </a:p>
        </p:txBody>
      </p:sp>
      <p:pic>
        <p:nvPicPr>
          <p:cNvPr id="8" name="Resim 7">
            <a:extLst>
              <a:ext uri="{FF2B5EF4-FFF2-40B4-BE49-F238E27FC236}">
                <a16:creationId xmlns:a16="http://schemas.microsoft.com/office/drawing/2014/main" id="{6D8EDE7E-E531-3E36-B2C5-852E4640FF36}"/>
              </a:ext>
            </a:extLst>
          </p:cNvPr>
          <p:cNvPicPr>
            <a:picLocks noChangeAspect="1"/>
          </p:cNvPicPr>
          <p:nvPr/>
        </p:nvPicPr>
        <p:blipFill rotWithShape="1">
          <a:blip r:embed="rId4"/>
          <a:srcRect t="49632" b="14993"/>
          <a:stretch/>
        </p:blipFill>
        <p:spPr>
          <a:xfrm>
            <a:off x="2653570" y="2702544"/>
            <a:ext cx="6130211" cy="387789"/>
          </a:xfrm>
          <a:prstGeom prst="rect">
            <a:avLst/>
          </a:prstGeom>
        </p:spPr>
      </p:pic>
      <p:sp>
        <p:nvSpPr>
          <p:cNvPr id="9" name="İçerik Yer Tutucusu 2">
            <a:extLst>
              <a:ext uri="{FF2B5EF4-FFF2-40B4-BE49-F238E27FC236}">
                <a16:creationId xmlns:a16="http://schemas.microsoft.com/office/drawing/2014/main" id="{D822C858-C0B6-26D9-2EE9-CA241DDE738B}"/>
              </a:ext>
            </a:extLst>
          </p:cNvPr>
          <p:cNvSpPr txBox="1">
            <a:spLocks/>
          </p:cNvSpPr>
          <p:nvPr/>
        </p:nvSpPr>
        <p:spPr>
          <a:xfrm>
            <a:off x="390754" y="3304936"/>
            <a:ext cx="11048578" cy="53172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y1 ve c1 adlı iki değişken atanarak test verileri de eğitime tabi tutulur.</a:t>
            </a:r>
          </a:p>
        </p:txBody>
      </p:sp>
      <p:pic>
        <p:nvPicPr>
          <p:cNvPr id="11" name="Resim 10" descr="metin içeren bir resim&#10;&#10;Açıklama otomatik olarak oluşturuldu">
            <a:extLst>
              <a:ext uri="{FF2B5EF4-FFF2-40B4-BE49-F238E27FC236}">
                <a16:creationId xmlns:a16="http://schemas.microsoft.com/office/drawing/2014/main" id="{89921599-C35D-B6FA-A3A9-1A88C30A6675}"/>
              </a:ext>
            </a:extLst>
          </p:cNvPr>
          <p:cNvPicPr>
            <a:picLocks noChangeAspect="1"/>
          </p:cNvPicPr>
          <p:nvPr/>
        </p:nvPicPr>
        <p:blipFill>
          <a:blip r:embed="rId5"/>
          <a:stretch>
            <a:fillRect/>
          </a:stretch>
        </p:blipFill>
        <p:spPr>
          <a:xfrm>
            <a:off x="3477954" y="3813593"/>
            <a:ext cx="4874177" cy="2161298"/>
          </a:xfrm>
          <a:prstGeom prst="rect">
            <a:avLst/>
          </a:prstGeom>
        </p:spPr>
      </p:pic>
      <p:sp>
        <p:nvSpPr>
          <p:cNvPr id="10" name="İçerik Yer Tutucusu 2">
            <a:extLst>
              <a:ext uri="{FF2B5EF4-FFF2-40B4-BE49-F238E27FC236}">
                <a16:creationId xmlns:a16="http://schemas.microsoft.com/office/drawing/2014/main" id="{91914B98-717F-69E2-A3E2-DE9FAC1668F9}"/>
              </a:ext>
            </a:extLst>
          </p:cNvPr>
          <p:cNvSpPr txBox="1">
            <a:spLocks/>
          </p:cNvSpPr>
          <p:nvPr/>
        </p:nvSpPr>
        <p:spPr>
          <a:xfrm>
            <a:off x="134027" y="6286581"/>
            <a:ext cx="10762573" cy="44208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600" b="1" dirty="0"/>
              <a:t>Not: </a:t>
            </a:r>
            <a:r>
              <a:rPr lang="tr-TR" sz="1600" dirty="0" err="1"/>
              <a:t>Matlab’de</a:t>
            </a:r>
            <a:r>
              <a:rPr lang="tr-TR" sz="1600" dirty="0"/>
              <a:t> tasarlanan bu mimarinin kod kısmının tamamı ETH dosyasında </a:t>
            </a:r>
            <a:r>
              <a:rPr lang="tr-TR" sz="1600" b="1" dirty="0"/>
              <a:t>ETH_Projesi2_alfa </a:t>
            </a:r>
            <a:r>
              <a:rPr lang="tr-TR" sz="1600" dirty="0"/>
              <a:t>adıyla </a:t>
            </a:r>
            <a:r>
              <a:rPr lang="tr-TR" sz="1600" b="1" dirty="0"/>
              <a:t>.m</a:t>
            </a:r>
            <a:r>
              <a:rPr lang="tr-TR" sz="1600" dirty="0"/>
              <a:t> ve </a:t>
            </a:r>
            <a:r>
              <a:rPr lang="tr-TR" sz="1600" b="1" dirty="0"/>
              <a:t>.txt </a:t>
            </a:r>
            <a:r>
              <a:rPr lang="tr-TR" sz="1600" dirty="0"/>
              <a:t>formatında paylaşılmıştır.</a:t>
            </a:r>
          </a:p>
        </p:txBody>
      </p:sp>
    </p:spTree>
    <p:extLst>
      <p:ext uri="{BB962C8B-B14F-4D97-AF65-F5344CB8AC3E}">
        <p14:creationId xmlns:p14="http://schemas.microsoft.com/office/powerpoint/2010/main" val="8058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55</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4088733" y="4683435"/>
            <a:ext cx="6697455"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 başlatıldığında </a:t>
            </a:r>
            <a:r>
              <a:rPr lang="tr-TR" sz="2500" dirty="0" err="1"/>
              <a:t>input</a:t>
            </a:r>
            <a:r>
              <a:rPr lang="tr-TR" sz="2500" dirty="0"/>
              <a:t> (giriş) verilerimizin sayısı 5, gizli katman sayısının  </a:t>
            </a:r>
            <a:r>
              <a:rPr lang="tr-TR" sz="2500" b="1" dirty="0"/>
              <a:t>1000</a:t>
            </a:r>
            <a:r>
              <a:rPr lang="tr-TR" sz="2500" dirty="0"/>
              <a:t> ve </a:t>
            </a:r>
            <a:r>
              <a:rPr lang="tr-TR" sz="2500" dirty="0" err="1"/>
              <a:t>output</a:t>
            </a:r>
            <a:r>
              <a:rPr lang="tr-TR" sz="2500" dirty="0"/>
              <a:t> (çıkış) verilerimizin 2 sınıftan oluştuğunu gözlemliyoruz.</a:t>
            </a:r>
          </a:p>
        </p:txBody>
      </p:sp>
      <p:sp>
        <p:nvSpPr>
          <p:cNvPr id="16" name="İçerik Yer Tutucusu 2">
            <a:extLst>
              <a:ext uri="{FF2B5EF4-FFF2-40B4-BE49-F238E27FC236}">
                <a16:creationId xmlns:a16="http://schemas.microsoft.com/office/drawing/2014/main" id="{B59CA7F0-ED11-9B1F-21A0-BD6D041647B4}"/>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21" name="Resim 20">
            <a:extLst>
              <a:ext uri="{FF2B5EF4-FFF2-40B4-BE49-F238E27FC236}">
                <a16:creationId xmlns:a16="http://schemas.microsoft.com/office/drawing/2014/main" id="{264F6D85-2005-4860-332D-AE1C5DF384B7}"/>
              </a:ext>
            </a:extLst>
          </p:cNvPr>
          <p:cNvPicPr>
            <a:picLocks noChangeAspect="1"/>
          </p:cNvPicPr>
          <p:nvPr/>
        </p:nvPicPr>
        <p:blipFill>
          <a:blip r:embed="rId4"/>
          <a:stretch>
            <a:fillRect/>
          </a:stretch>
        </p:blipFill>
        <p:spPr>
          <a:xfrm>
            <a:off x="638486" y="3637330"/>
            <a:ext cx="1534650" cy="2571491"/>
          </a:xfrm>
          <a:prstGeom prst="rect">
            <a:avLst/>
          </a:prstGeom>
          <a:ln w="28575">
            <a:solidFill>
              <a:srgbClr val="EF7920"/>
            </a:solidFill>
          </a:ln>
        </p:spPr>
      </p:pic>
      <p:pic>
        <p:nvPicPr>
          <p:cNvPr id="22" name="Grafik 21" descr="Büyüteç ana hat">
            <a:extLst>
              <a:ext uri="{FF2B5EF4-FFF2-40B4-BE49-F238E27FC236}">
                <a16:creationId xmlns:a16="http://schemas.microsoft.com/office/drawing/2014/main" id="{8496B0E8-7A47-91F5-D859-D4C0949C0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055" y="2913412"/>
            <a:ext cx="2884715" cy="2884715"/>
          </a:xfrm>
          <a:prstGeom prst="rect">
            <a:avLst/>
          </a:prstGeom>
        </p:spPr>
      </p:pic>
      <p:pic>
        <p:nvPicPr>
          <p:cNvPr id="24" name="Resim 23" descr="metin, saat, ekran görüntüsü içeren bir resim&#10;&#10;Açıklama otomatik olarak oluşturuldu">
            <a:extLst>
              <a:ext uri="{FF2B5EF4-FFF2-40B4-BE49-F238E27FC236}">
                <a16:creationId xmlns:a16="http://schemas.microsoft.com/office/drawing/2014/main" id="{42C5B422-B6A0-7183-5101-0C16C4D2FD1C}"/>
              </a:ext>
            </a:extLst>
          </p:cNvPr>
          <p:cNvPicPr>
            <a:picLocks noChangeAspect="1"/>
          </p:cNvPicPr>
          <p:nvPr/>
        </p:nvPicPr>
        <p:blipFill>
          <a:blip r:embed="rId7"/>
          <a:stretch>
            <a:fillRect/>
          </a:stretch>
        </p:blipFill>
        <p:spPr>
          <a:xfrm>
            <a:off x="3827268" y="1915853"/>
            <a:ext cx="7324051" cy="2284983"/>
          </a:xfrm>
          <a:prstGeom prst="rect">
            <a:avLst/>
          </a:prstGeom>
          <a:ln w="38100">
            <a:solidFill>
              <a:srgbClr val="46B0AB"/>
            </a:solidFill>
          </a:ln>
        </p:spPr>
      </p:pic>
    </p:spTree>
    <p:extLst>
      <p:ext uri="{BB962C8B-B14F-4D97-AF65-F5344CB8AC3E}">
        <p14:creationId xmlns:p14="http://schemas.microsoft.com/office/powerpoint/2010/main" val="16078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56</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Burada eğitim için performans faktörü(kriteri) olarak </a:t>
            </a:r>
            <a:r>
              <a:rPr lang="tr-TR" sz="2500" b="1" dirty="0"/>
              <a:t>Cross </a:t>
            </a:r>
            <a:r>
              <a:rPr lang="tr-TR" sz="2500" b="1" dirty="0" err="1"/>
              <a:t>Entropy</a:t>
            </a:r>
            <a:r>
              <a:rPr lang="tr-TR" sz="2500" b="1" dirty="0"/>
              <a:t> </a:t>
            </a:r>
            <a:r>
              <a:rPr lang="tr-TR" sz="2500" dirty="0"/>
              <a:t>(varsayılan), Yöntem olarak </a:t>
            </a:r>
            <a:r>
              <a:rPr lang="tr-TR" sz="2500" b="1" dirty="0" err="1"/>
              <a:t>Scaled</a:t>
            </a:r>
            <a:r>
              <a:rPr lang="tr-TR" sz="2500" b="1" dirty="0"/>
              <a:t> </a:t>
            </a:r>
            <a:r>
              <a:rPr lang="tr-TR" sz="2500" b="1" dirty="0" err="1"/>
              <a:t>Conjugate</a:t>
            </a:r>
            <a:r>
              <a:rPr lang="tr-TR" sz="2500" b="1" dirty="0"/>
              <a:t> </a:t>
            </a:r>
            <a:r>
              <a:rPr lang="tr-TR" sz="2500" b="1" dirty="0" err="1"/>
              <a:t>Gradient</a:t>
            </a:r>
            <a:r>
              <a:rPr lang="tr-TR" sz="2500" b="1" dirty="0"/>
              <a:t> </a:t>
            </a:r>
            <a:r>
              <a:rPr lang="tr-TR" sz="2500" dirty="0"/>
              <a:t>(varsayılan ), hesaplama </a:t>
            </a:r>
            <a:r>
              <a:rPr lang="tr-TR" sz="2500" dirty="0" err="1"/>
              <a:t>fonkisyonu</a:t>
            </a:r>
            <a:r>
              <a:rPr lang="tr-TR" sz="2500" dirty="0"/>
              <a:t> </a:t>
            </a:r>
            <a:r>
              <a:rPr lang="tr-TR" sz="2500" dirty="0" err="1"/>
              <a:t>olarakda</a:t>
            </a:r>
            <a:r>
              <a:rPr lang="tr-TR" sz="2500" dirty="0"/>
              <a:t> (Matlab </a:t>
            </a:r>
            <a:r>
              <a:rPr lang="tr-TR" sz="2500" dirty="0" err="1"/>
              <a:t>execute</a:t>
            </a:r>
            <a:r>
              <a:rPr lang="tr-TR" sz="2500" dirty="0"/>
              <a:t>) MEX seçilmiştir.</a:t>
            </a:r>
          </a:p>
        </p:txBody>
      </p:sp>
      <p:pic>
        <p:nvPicPr>
          <p:cNvPr id="10" name="Resim 9">
            <a:extLst>
              <a:ext uri="{FF2B5EF4-FFF2-40B4-BE49-F238E27FC236}">
                <a16:creationId xmlns:a16="http://schemas.microsoft.com/office/drawing/2014/main" id="{66AA4A55-FDCA-58B8-E934-DA5F9B91E05E}"/>
              </a:ext>
            </a:extLst>
          </p:cNvPr>
          <p:cNvPicPr>
            <a:picLocks noChangeAspect="1"/>
          </p:cNvPicPr>
          <p:nvPr/>
        </p:nvPicPr>
        <p:blipFill>
          <a:blip r:embed="rId4"/>
          <a:stretch>
            <a:fillRect/>
          </a:stretch>
        </p:blipFill>
        <p:spPr>
          <a:xfrm>
            <a:off x="668688" y="3918871"/>
            <a:ext cx="1415692" cy="2173473"/>
          </a:xfrm>
          <a:prstGeom prst="rect">
            <a:avLst/>
          </a:prstGeom>
          <a:solidFill>
            <a:schemeClr val="accent2"/>
          </a:solidFill>
          <a:ln w="28575">
            <a:solidFill>
              <a:schemeClr val="accent2"/>
            </a:solidFill>
          </a:ln>
        </p:spPr>
      </p:pic>
      <p:pic>
        <p:nvPicPr>
          <p:cNvPr id="15" name="Grafik 14" descr="Büyüteç ana hat">
            <a:extLst>
              <a:ext uri="{FF2B5EF4-FFF2-40B4-BE49-F238E27FC236}">
                <a16:creationId xmlns:a16="http://schemas.microsoft.com/office/drawing/2014/main" id="{A51A88EA-5B0F-3753-73BB-7DB02719AF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196" y="3918871"/>
            <a:ext cx="1951231" cy="1951231"/>
          </a:xfrm>
          <a:prstGeom prst="rect">
            <a:avLst/>
          </a:prstGeom>
        </p:spPr>
      </p:pic>
      <p:pic>
        <p:nvPicPr>
          <p:cNvPr id="8" name="Resim 7" descr="metin içeren bir resim&#10;&#10;Açıklama otomatik olarak oluşturuldu">
            <a:extLst>
              <a:ext uri="{FF2B5EF4-FFF2-40B4-BE49-F238E27FC236}">
                <a16:creationId xmlns:a16="http://schemas.microsoft.com/office/drawing/2014/main" id="{D4E5CC68-3C46-4FC5-D806-E6ABE554EA53}"/>
              </a:ext>
            </a:extLst>
          </p:cNvPr>
          <p:cNvPicPr>
            <a:picLocks noChangeAspect="1"/>
          </p:cNvPicPr>
          <p:nvPr/>
        </p:nvPicPr>
        <p:blipFill>
          <a:blip r:embed="rId7"/>
          <a:stretch>
            <a:fillRect/>
          </a:stretch>
        </p:blipFill>
        <p:spPr>
          <a:xfrm>
            <a:off x="3287326" y="1931840"/>
            <a:ext cx="8382796" cy="2270341"/>
          </a:xfrm>
          <a:prstGeom prst="rect">
            <a:avLst/>
          </a:prstGeom>
          <a:ln w="28575">
            <a:solidFill>
              <a:schemeClr val="accent1"/>
            </a:solidFill>
          </a:ln>
        </p:spPr>
      </p:pic>
      <p:sp>
        <p:nvSpPr>
          <p:cNvPr id="9" name="İçerik Yer Tutucusu 2">
            <a:extLst>
              <a:ext uri="{FF2B5EF4-FFF2-40B4-BE49-F238E27FC236}">
                <a16:creationId xmlns:a16="http://schemas.microsoft.com/office/drawing/2014/main" id="{170EC680-674B-8A44-E034-D759ACD6A8E3}"/>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5" name="Resim 4">
            <a:extLst>
              <a:ext uri="{FF2B5EF4-FFF2-40B4-BE49-F238E27FC236}">
                <a16:creationId xmlns:a16="http://schemas.microsoft.com/office/drawing/2014/main" id="{565FF0B5-E9DA-D0E0-5D72-93C02B9A5112}"/>
              </a:ext>
            </a:extLst>
          </p:cNvPr>
          <p:cNvPicPr>
            <a:picLocks noChangeAspect="1"/>
          </p:cNvPicPr>
          <p:nvPr/>
        </p:nvPicPr>
        <p:blipFill>
          <a:blip r:embed="rId8"/>
          <a:stretch>
            <a:fillRect/>
          </a:stretch>
        </p:blipFill>
        <p:spPr>
          <a:xfrm>
            <a:off x="638486" y="3637330"/>
            <a:ext cx="1534650" cy="2571491"/>
          </a:xfrm>
          <a:prstGeom prst="rect">
            <a:avLst/>
          </a:prstGeom>
          <a:ln w="28575">
            <a:solidFill>
              <a:srgbClr val="EF7920"/>
            </a:solidFill>
          </a:ln>
        </p:spPr>
      </p:pic>
      <p:pic>
        <p:nvPicPr>
          <p:cNvPr id="11" name="Grafik 10" descr="Büyüteç ana hat">
            <a:extLst>
              <a:ext uri="{FF2B5EF4-FFF2-40B4-BE49-F238E27FC236}">
                <a16:creationId xmlns:a16="http://schemas.microsoft.com/office/drawing/2014/main" id="{E7C48D51-744B-D2E8-EDAC-E2E7FBCF94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487" y="3732088"/>
            <a:ext cx="1978749" cy="1978749"/>
          </a:xfrm>
          <a:prstGeom prst="rect">
            <a:avLst/>
          </a:prstGeom>
        </p:spPr>
      </p:pic>
    </p:spTree>
    <p:extLst>
      <p:ext uri="{BB962C8B-B14F-4D97-AF65-F5344CB8AC3E}">
        <p14:creationId xmlns:p14="http://schemas.microsoft.com/office/powerpoint/2010/main" val="36461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57</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dirty="0"/>
              <a:t>Eğitim 48 (</a:t>
            </a:r>
            <a:r>
              <a:rPr lang="tr-TR" sz="2500" dirty="0" err="1"/>
              <a:t>Epoch</a:t>
            </a:r>
            <a:r>
              <a:rPr lang="tr-TR" sz="2500" dirty="0"/>
              <a:t>) iterasyon sürmüştür. </a:t>
            </a:r>
            <a:r>
              <a:rPr lang="tr-TR" sz="2500" dirty="0" err="1"/>
              <a:t>Validation</a:t>
            </a:r>
            <a:r>
              <a:rPr lang="tr-TR" sz="2500" dirty="0"/>
              <a:t> </a:t>
            </a:r>
            <a:r>
              <a:rPr lang="tr-TR" sz="2500" dirty="0" err="1"/>
              <a:t>Checks</a:t>
            </a:r>
            <a:r>
              <a:rPr lang="tr-TR" sz="2500" dirty="0"/>
              <a:t> (Kontrol edilen doğrulama verileri) 6 olarak oluşmuş olup, performans ve </a:t>
            </a:r>
            <a:r>
              <a:rPr lang="tr-TR" sz="2500" dirty="0" err="1"/>
              <a:t>gradient</a:t>
            </a:r>
            <a:r>
              <a:rPr lang="tr-TR" sz="2500" dirty="0"/>
              <a:t> değerleri istenilen noktaya gelmiştir.</a:t>
            </a:r>
          </a:p>
        </p:txBody>
      </p:sp>
      <p:sp>
        <p:nvSpPr>
          <p:cNvPr id="9" name="İçerik Yer Tutucusu 2">
            <a:extLst>
              <a:ext uri="{FF2B5EF4-FFF2-40B4-BE49-F238E27FC236}">
                <a16:creationId xmlns:a16="http://schemas.microsoft.com/office/drawing/2014/main" id="{170EC680-674B-8A44-E034-D759ACD6A8E3}"/>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12" name="Resim 11">
            <a:extLst>
              <a:ext uri="{FF2B5EF4-FFF2-40B4-BE49-F238E27FC236}">
                <a16:creationId xmlns:a16="http://schemas.microsoft.com/office/drawing/2014/main" id="{D9588B2C-3DF6-A0DC-FF69-F9CB9430E7FF}"/>
              </a:ext>
            </a:extLst>
          </p:cNvPr>
          <p:cNvPicPr>
            <a:picLocks noChangeAspect="1"/>
          </p:cNvPicPr>
          <p:nvPr/>
        </p:nvPicPr>
        <p:blipFill>
          <a:blip r:embed="rId4"/>
          <a:stretch>
            <a:fillRect/>
          </a:stretch>
        </p:blipFill>
        <p:spPr>
          <a:xfrm>
            <a:off x="638486" y="3637330"/>
            <a:ext cx="1534650" cy="2571491"/>
          </a:xfrm>
          <a:prstGeom prst="rect">
            <a:avLst/>
          </a:prstGeom>
          <a:ln w="28575">
            <a:solidFill>
              <a:srgbClr val="EF7920"/>
            </a:solidFill>
          </a:ln>
        </p:spPr>
      </p:pic>
      <p:pic>
        <p:nvPicPr>
          <p:cNvPr id="13" name="Grafik 12" descr="Büyüteç ana hat">
            <a:extLst>
              <a:ext uri="{FF2B5EF4-FFF2-40B4-BE49-F238E27FC236}">
                <a16:creationId xmlns:a16="http://schemas.microsoft.com/office/drawing/2014/main" id="{9BCE8DBD-6DEB-745A-AB5B-E6A3991641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482" y="4161296"/>
            <a:ext cx="1978749" cy="1978749"/>
          </a:xfrm>
          <a:prstGeom prst="rect">
            <a:avLst/>
          </a:prstGeom>
        </p:spPr>
      </p:pic>
      <p:pic>
        <p:nvPicPr>
          <p:cNvPr id="16" name="Resim 15" descr="tablo içeren bir resim&#10;&#10;Açıklama otomatik olarak oluşturuldu">
            <a:extLst>
              <a:ext uri="{FF2B5EF4-FFF2-40B4-BE49-F238E27FC236}">
                <a16:creationId xmlns:a16="http://schemas.microsoft.com/office/drawing/2014/main" id="{0EAC6B5D-EE0F-4B85-CD59-D2F3026D4838}"/>
              </a:ext>
            </a:extLst>
          </p:cNvPr>
          <p:cNvPicPr>
            <a:picLocks noChangeAspect="1"/>
          </p:cNvPicPr>
          <p:nvPr/>
        </p:nvPicPr>
        <p:blipFill>
          <a:blip r:embed="rId7"/>
          <a:stretch>
            <a:fillRect/>
          </a:stretch>
        </p:blipFill>
        <p:spPr>
          <a:xfrm>
            <a:off x="3444237" y="1844550"/>
            <a:ext cx="7236418" cy="2452510"/>
          </a:xfrm>
          <a:prstGeom prst="rect">
            <a:avLst/>
          </a:prstGeom>
          <a:ln w="28575">
            <a:solidFill>
              <a:srgbClr val="46B0AB"/>
            </a:solidFill>
          </a:ln>
        </p:spPr>
      </p:pic>
    </p:spTree>
    <p:extLst>
      <p:ext uri="{BB962C8B-B14F-4D97-AF65-F5344CB8AC3E}">
        <p14:creationId xmlns:p14="http://schemas.microsoft.com/office/powerpoint/2010/main" val="21155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58</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err="1"/>
              <a:t>Epoch</a:t>
            </a:r>
            <a:r>
              <a:rPr lang="tr-TR" sz="1500" dirty="0"/>
              <a:t> sayısının raporun slaytın bir önceki sayfalarında </a:t>
            </a:r>
            <a:r>
              <a:rPr lang="tr-TR" sz="1500" b="1" dirty="0"/>
              <a:t>48</a:t>
            </a:r>
            <a:r>
              <a:rPr lang="tr-TR" sz="1500" dirty="0"/>
              <a:t> burada </a:t>
            </a:r>
            <a:r>
              <a:rPr lang="tr-TR" sz="1500" b="1" dirty="0"/>
              <a:t>42</a:t>
            </a:r>
            <a:r>
              <a:rPr lang="tr-TR" sz="1500" dirty="0"/>
              <a:t> gözükmesinin sebebi rapor hazırlanırken </a:t>
            </a:r>
            <a:r>
              <a:rPr lang="tr-TR" sz="1500" b="1" i="1" dirty="0" err="1"/>
              <a:t>train</a:t>
            </a:r>
            <a:r>
              <a:rPr lang="tr-TR" sz="1500" dirty="0"/>
              <a:t> fonksiyonun birden fazla kez çalıştırılmış olmasından kaynaklıdır.</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2" name="İçerik Yer Tutucusu 2">
            <a:extLst>
              <a:ext uri="{FF2B5EF4-FFF2-40B4-BE49-F238E27FC236}">
                <a16:creationId xmlns:a16="http://schemas.microsoft.com/office/drawing/2014/main" id="{2AC0A24C-BCD7-1FAB-E1A9-54D38DDCE902}"/>
              </a:ext>
            </a:extLst>
          </p:cNvPr>
          <p:cNvSpPr txBox="1">
            <a:spLocks/>
          </p:cNvSpPr>
          <p:nvPr/>
        </p:nvSpPr>
        <p:spPr>
          <a:xfrm>
            <a:off x="5448596" y="4191362"/>
            <a:ext cx="5990736" cy="10130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b="1" dirty="0"/>
              <a:t>Hata</a:t>
            </a:r>
            <a:r>
              <a:rPr lang="tr-TR" sz="2200" dirty="0"/>
              <a:t> </a:t>
            </a:r>
            <a:r>
              <a:rPr lang="tr-TR" sz="2200" b="1" dirty="0"/>
              <a:t>Cross </a:t>
            </a:r>
            <a:r>
              <a:rPr lang="tr-TR" sz="2200" b="1" dirty="0" err="1"/>
              <a:t>Entropy</a:t>
            </a:r>
            <a:r>
              <a:rPr lang="tr-TR" sz="2200" b="1" dirty="0"/>
              <a:t>, 1 seviyelerinden alçalarak 0’a yakın seviyelere kadar inmiş. Bizim için gayet uygun gözüküyor. </a:t>
            </a:r>
            <a:endParaRPr lang="tr-TR" sz="2200" dirty="0"/>
          </a:p>
        </p:txBody>
      </p:sp>
      <p:sp>
        <p:nvSpPr>
          <p:cNvPr id="14" name="Dikdörtgen 13">
            <a:extLst>
              <a:ext uri="{FF2B5EF4-FFF2-40B4-BE49-F238E27FC236}">
                <a16:creationId xmlns:a16="http://schemas.microsoft.com/office/drawing/2014/main" id="{ECA00CAE-EB2D-7C3B-25A7-65ADB95BDB6B}"/>
              </a:ext>
            </a:extLst>
          </p:cNvPr>
          <p:cNvSpPr/>
          <p:nvPr/>
        </p:nvSpPr>
        <p:spPr>
          <a:xfrm>
            <a:off x="8756669" y="2081662"/>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6D3864CF-88BD-128E-D42F-2BB11CD741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54914" y="1992087"/>
            <a:ext cx="741685" cy="741685"/>
          </a:xfrm>
          <a:prstGeom prst="rect">
            <a:avLst/>
          </a:prstGeom>
        </p:spPr>
      </p:pic>
      <p:pic>
        <p:nvPicPr>
          <p:cNvPr id="10" name="Resim 9">
            <a:extLst>
              <a:ext uri="{FF2B5EF4-FFF2-40B4-BE49-F238E27FC236}">
                <a16:creationId xmlns:a16="http://schemas.microsoft.com/office/drawing/2014/main" id="{17F50ADD-330B-B1FE-D79E-048E068C2D86}"/>
              </a:ext>
            </a:extLst>
          </p:cNvPr>
          <p:cNvPicPr>
            <a:picLocks noChangeAspect="1"/>
          </p:cNvPicPr>
          <p:nvPr/>
        </p:nvPicPr>
        <p:blipFill>
          <a:blip r:embed="rId7"/>
          <a:stretch>
            <a:fillRect/>
          </a:stretch>
        </p:blipFill>
        <p:spPr>
          <a:xfrm>
            <a:off x="284473" y="1729445"/>
            <a:ext cx="5182049" cy="3962743"/>
          </a:xfrm>
          <a:prstGeom prst="rect">
            <a:avLst/>
          </a:prstGeom>
        </p:spPr>
      </p:pic>
    </p:spTree>
    <p:extLst>
      <p:ext uri="{BB962C8B-B14F-4D97-AF65-F5344CB8AC3E}">
        <p14:creationId xmlns:p14="http://schemas.microsoft.com/office/powerpoint/2010/main" val="42263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59</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80" y="5290427"/>
            <a:ext cx="7356114" cy="72072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Burada </a:t>
            </a:r>
            <a:r>
              <a:rPr lang="tr-TR" sz="1800" b="1" dirty="0" err="1"/>
              <a:t>gradient’in</a:t>
            </a:r>
            <a:r>
              <a:rPr lang="tr-TR" sz="1800" b="1" dirty="0"/>
              <a:t> tıpkı hata gibi alçaldığını ve in-çık yaparak ilerlediğini gözlemiyoruz. Bizim için her şey yolunda gözüküyor.</a:t>
            </a:r>
            <a:endParaRPr lang="tr-TR" sz="1800" dirty="0"/>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2" name="Dikdörtgen 11">
            <a:extLst>
              <a:ext uri="{FF2B5EF4-FFF2-40B4-BE49-F238E27FC236}">
                <a16:creationId xmlns:a16="http://schemas.microsoft.com/office/drawing/2014/main" id="{191AC49F-B46D-06C0-EF3C-2C2A4DF6BC87}"/>
              </a:ext>
            </a:extLst>
          </p:cNvPr>
          <p:cNvSpPr/>
          <p:nvPr/>
        </p:nvSpPr>
        <p:spPr>
          <a:xfrm>
            <a:off x="8756669" y="2305601"/>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286D5429-BD8C-96F9-54B5-B379B0224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54914" y="2234689"/>
            <a:ext cx="741685" cy="741685"/>
          </a:xfrm>
          <a:prstGeom prst="rect">
            <a:avLst/>
          </a:prstGeom>
        </p:spPr>
      </p:pic>
      <p:sp>
        <p:nvSpPr>
          <p:cNvPr id="17" name="Metin kutusu 16">
            <a:extLst>
              <a:ext uri="{FF2B5EF4-FFF2-40B4-BE49-F238E27FC236}">
                <a16:creationId xmlns:a16="http://schemas.microsoft.com/office/drawing/2014/main" id="{BF4126FD-F57B-DA3A-32C3-013819338EB0}"/>
              </a:ext>
            </a:extLst>
          </p:cNvPr>
          <p:cNvSpPr txBox="1"/>
          <p:nvPr/>
        </p:nvSpPr>
        <p:spPr>
          <a:xfrm>
            <a:off x="8650083" y="3810658"/>
            <a:ext cx="3162472" cy="692497"/>
          </a:xfrm>
          <a:prstGeom prst="rect">
            <a:avLst/>
          </a:prstGeom>
          <a:noFill/>
        </p:spPr>
        <p:txBody>
          <a:bodyPr wrap="square">
            <a:spAutoFit/>
          </a:bodyPr>
          <a:lstStyle/>
          <a:p>
            <a:r>
              <a:rPr lang="tr-TR" sz="1300" dirty="0"/>
              <a:t>Training </a:t>
            </a:r>
            <a:r>
              <a:rPr lang="tr-TR" sz="1300" dirty="0" err="1"/>
              <a:t>state</a:t>
            </a:r>
            <a:r>
              <a:rPr lang="tr-TR" sz="1300" dirty="0"/>
              <a:t>; Eğitim boyunca eğimin değerini ve doğrulama durumunu gösteren grafiği gösteren bir panel açar. </a:t>
            </a:r>
          </a:p>
        </p:txBody>
      </p:sp>
      <p:pic>
        <p:nvPicPr>
          <p:cNvPr id="10" name="Resim 9">
            <a:extLst>
              <a:ext uri="{FF2B5EF4-FFF2-40B4-BE49-F238E27FC236}">
                <a16:creationId xmlns:a16="http://schemas.microsoft.com/office/drawing/2014/main" id="{44EC7AA7-DC5D-7079-AB2C-49D2FF0FCFD9}"/>
              </a:ext>
            </a:extLst>
          </p:cNvPr>
          <p:cNvPicPr>
            <a:picLocks noChangeAspect="1"/>
          </p:cNvPicPr>
          <p:nvPr/>
        </p:nvPicPr>
        <p:blipFill>
          <a:blip r:embed="rId7"/>
          <a:stretch>
            <a:fillRect/>
          </a:stretch>
        </p:blipFill>
        <p:spPr>
          <a:xfrm>
            <a:off x="174459" y="1631522"/>
            <a:ext cx="7837928" cy="3407009"/>
          </a:xfrm>
          <a:prstGeom prst="rect">
            <a:avLst/>
          </a:prstGeom>
        </p:spPr>
      </p:pic>
    </p:spTree>
    <p:extLst>
      <p:ext uri="{BB962C8B-B14F-4D97-AF65-F5344CB8AC3E}">
        <p14:creationId xmlns:p14="http://schemas.microsoft.com/office/powerpoint/2010/main" val="16120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a:bodyPr>
          <a:lstStyle/>
          <a:p>
            <a:pPr rtl="0"/>
            <a:r>
              <a:rPr lang="tr-TR" b="1" dirty="0"/>
              <a:t>DİYABET SINIFLANDIRMASI: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a:t>
            </a:r>
          </a:p>
        </p:txBody>
      </p:sp>
      <p:pic>
        <p:nvPicPr>
          <p:cNvPr id="9" name="Resim 8">
            <a:extLst>
              <a:ext uri="{FF2B5EF4-FFF2-40B4-BE49-F238E27FC236}">
                <a16:creationId xmlns:a16="http://schemas.microsoft.com/office/drawing/2014/main" id="{93338AD0-1FDC-94A3-CA5D-E4A166FAC3EA}"/>
              </a:ext>
            </a:extLst>
          </p:cNvPr>
          <p:cNvPicPr>
            <a:picLocks noChangeAspect="1"/>
          </p:cNvPicPr>
          <p:nvPr/>
        </p:nvPicPr>
        <p:blipFill>
          <a:blip r:embed="rId4"/>
          <a:stretch>
            <a:fillRect/>
          </a:stretch>
        </p:blipFill>
        <p:spPr>
          <a:xfrm>
            <a:off x="6447099" y="1760093"/>
            <a:ext cx="5228169" cy="2029587"/>
          </a:xfrm>
          <a:prstGeom prst="rect">
            <a:avLst/>
          </a:prstGeom>
        </p:spPr>
      </p:pic>
      <p:pic>
        <p:nvPicPr>
          <p:cNvPr id="11" name="Resim 10">
            <a:extLst>
              <a:ext uri="{FF2B5EF4-FFF2-40B4-BE49-F238E27FC236}">
                <a16:creationId xmlns:a16="http://schemas.microsoft.com/office/drawing/2014/main" id="{BD618808-DC33-81D8-2952-C290FE511CEC}"/>
              </a:ext>
            </a:extLst>
          </p:cNvPr>
          <p:cNvPicPr>
            <a:picLocks noChangeAspect="1"/>
          </p:cNvPicPr>
          <p:nvPr/>
        </p:nvPicPr>
        <p:blipFill>
          <a:blip r:embed="rId5"/>
          <a:stretch>
            <a:fillRect/>
          </a:stretch>
        </p:blipFill>
        <p:spPr>
          <a:xfrm>
            <a:off x="382156" y="1760093"/>
            <a:ext cx="5567374" cy="2029587"/>
          </a:xfrm>
          <a:prstGeom prst="rect">
            <a:avLst/>
          </a:prstGeom>
        </p:spPr>
      </p:pic>
      <p:pic>
        <p:nvPicPr>
          <p:cNvPr id="13" name="Resim 12">
            <a:extLst>
              <a:ext uri="{FF2B5EF4-FFF2-40B4-BE49-F238E27FC236}">
                <a16:creationId xmlns:a16="http://schemas.microsoft.com/office/drawing/2014/main" id="{4CE2F825-C2D6-4249-BD09-608A8333BFC4}"/>
              </a:ext>
            </a:extLst>
          </p:cNvPr>
          <p:cNvPicPr>
            <a:picLocks noChangeAspect="1"/>
          </p:cNvPicPr>
          <p:nvPr/>
        </p:nvPicPr>
        <p:blipFill>
          <a:blip r:embed="rId6"/>
          <a:stretch>
            <a:fillRect/>
          </a:stretch>
        </p:blipFill>
        <p:spPr>
          <a:xfrm>
            <a:off x="5013811" y="4989860"/>
            <a:ext cx="1584717" cy="1054606"/>
          </a:xfrm>
          <a:prstGeom prst="rect">
            <a:avLst/>
          </a:prstGeom>
        </p:spPr>
      </p:pic>
      <p:pic>
        <p:nvPicPr>
          <p:cNvPr id="15" name="Resim 14">
            <a:extLst>
              <a:ext uri="{FF2B5EF4-FFF2-40B4-BE49-F238E27FC236}">
                <a16:creationId xmlns:a16="http://schemas.microsoft.com/office/drawing/2014/main" id="{3F21884A-6FA5-0EA8-C6E2-E1FC854D450C}"/>
              </a:ext>
            </a:extLst>
          </p:cNvPr>
          <p:cNvPicPr>
            <a:picLocks noChangeAspect="1"/>
          </p:cNvPicPr>
          <p:nvPr/>
        </p:nvPicPr>
        <p:blipFill>
          <a:blip r:embed="rId7"/>
          <a:stretch>
            <a:fillRect/>
          </a:stretch>
        </p:blipFill>
        <p:spPr>
          <a:xfrm>
            <a:off x="8307565" y="4976707"/>
            <a:ext cx="1665435" cy="1054605"/>
          </a:xfrm>
          <a:prstGeom prst="rect">
            <a:avLst/>
          </a:prstGeom>
        </p:spPr>
      </p:pic>
      <p:pic>
        <p:nvPicPr>
          <p:cNvPr id="17" name="Resim 16">
            <a:extLst>
              <a:ext uri="{FF2B5EF4-FFF2-40B4-BE49-F238E27FC236}">
                <a16:creationId xmlns:a16="http://schemas.microsoft.com/office/drawing/2014/main" id="{A54F66EE-6D30-2492-DD95-F01779500F69}"/>
              </a:ext>
            </a:extLst>
          </p:cNvPr>
          <p:cNvPicPr>
            <a:picLocks noChangeAspect="1"/>
          </p:cNvPicPr>
          <p:nvPr/>
        </p:nvPicPr>
        <p:blipFill>
          <a:blip r:embed="rId8"/>
          <a:stretch>
            <a:fillRect/>
          </a:stretch>
        </p:blipFill>
        <p:spPr>
          <a:xfrm>
            <a:off x="9973000" y="3919765"/>
            <a:ext cx="1665979" cy="1070095"/>
          </a:xfrm>
          <a:prstGeom prst="rect">
            <a:avLst/>
          </a:prstGeom>
        </p:spPr>
      </p:pic>
      <p:pic>
        <p:nvPicPr>
          <p:cNvPr id="19" name="Resim 18">
            <a:extLst>
              <a:ext uri="{FF2B5EF4-FFF2-40B4-BE49-F238E27FC236}">
                <a16:creationId xmlns:a16="http://schemas.microsoft.com/office/drawing/2014/main" id="{32D0E34A-BBF0-EEA5-E2CC-774E327E262A}"/>
              </a:ext>
            </a:extLst>
          </p:cNvPr>
          <p:cNvPicPr>
            <a:picLocks noChangeAspect="1"/>
          </p:cNvPicPr>
          <p:nvPr/>
        </p:nvPicPr>
        <p:blipFill>
          <a:blip r:embed="rId9"/>
          <a:stretch>
            <a:fillRect/>
          </a:stretch>
        </p:blipFill>
        <p:spPr>
          <a:xfrm>
            <a:off x="412636" y="4014265"/>
            <a:ext cx="1534284" cy="962443"/>
          </a:xfrm>
          <a:prstGeom prst="rect">
            <a:avLst/>
          </a:prstGeom>
        </p:spPr>
      </p:pic>
      <p:pic>
        <p:nvPicPr>
          <p:cNvPr id="21" name="Resim 20">
            <a:extLst>
              <a:ext uri="{FF2B5EF4-FFF2-40B4-BE49-F238E27FC236}">
                <a16:creationId xmlns:a16="http://schemas.microsoft.com/office/drawing/2014/main" id="{B15E84F4-266A-8A56-AB0E-06F8EE9360BF}"/>
              </a:ext>
            </a:extLst>
          </p:cNvPr>
          <p:cNvPicPr>
            <a:picLocks noChangeAspect="1"/>
          </p:cNvPicPr>
          <p:nvPr/>
        </p:nvPicPr>
        <p:blipFill>
          <a:blip r:embed="rId10"/>
          <a:stretch>
            <a:fillRect/>
          </a:stretch>
        </p:blipFill>
        <p:spPr>
          <a:xfrm>
            <a:off x="1946921" y="4989860"/>
            <a:ext cx="1532606" cy="962443"/>
          </a:xfrm>
          <a:prstGeom prst="rect">
            <a:avLst/>
          </a:prstGeom>
        </p:spPr>
      </p:pic>
      <p:pic>
        <p:nvPicPr>
          <p:cNvPr id="23" name="Resim 22">
            <a:extLst>
              <a:ext uri="{FF2B5EF4-FFF2-40B4-BE49-F238E27FC236}">
                <a16:creationId xmlns:a16="http://schemas.microsoft.com/office/drawing/2014/main" id="{213F4F93-FF85-03C4-89DD-BC5662A56AB7}"/>
              </a:ext>
            </a:extLst>
          </p:cNvPr>
          <p:cNvPicPr>
            <a:picLocks noChangeAspect="1"/>
          </p:cNvPicPr>
          <p:nvPr/>
        </p:nvPicPr>
        <p:blipFill>
          <a:blip r:embed="rId11"/>
          <a:stretch>
            <a:fillRect/>
          </a:stretch>
        </p:blipFill>
        <p:spPr>
          <a:xfrm>
            <a:off x="3479527" y="3960574"/>
            <a:ext cx="1534284" cy="1016133"/>
          </a:xfrm>
          <a:prstGeom prst="rect">
            <a:avLst/>
          </a:prstGeom>
        </p:spPr>
      </p:pic>
      <p:pic>
        <p:nvPicPr>
          <p:cNvPr id="25" name="Resim 24">
            <a:extLst>
              <a:ext uri="{FF2B5EF4-FFF2-40B4-BE49-F238E27FC236}">
                <a16:creationId xmlns:a16="http://schemas.microsoft.com/office/drawing/2014/main" id="{540F3741-D996-DE83-84F4-4D6FEBDED335}"/>
              </a:ext>
            </a:extLst>
          </p:cNvPr>
          <p:cNvPicPr>
            <a:picLocks noChangeAspect="1"/>
          </p:cNvPicPr>
          <p:nvPr/>
        </p:nvPicPr>
        <p:blipFill>
          <a:blip r:embed="rId12"/>
          <a:stretch>
            <a:fillRect/>
          </a:stretch>
        </p:blipFill>
        <p:spPr>
          <a:xfrm>
            <a:off x="6598528" y="3975036"/>
            <a:ext cx="1709037" cy="1001671"/>
          </a:xfrm>
          <a:prstGeom prst="rect">
            <a:avLst/>
          </a:prstGeom>
        </p:spPr>
      </p:pic>
    </p:spTree>
    <p:extLst>
      <p:ext uri="{BB962C8B-B14F-4D97-AF65-F5344CB8AC3E}">
        <p14:creationId xmlns:p14="http://schemas.microsoft.com/office/powerpoint/2010/main" val="378355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60</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278491" y="5849022"/>
            <a:ext cx="7552058" cy="5657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Hatamız 0’ın etrafındadır ve bu durum bizim beklediğimiz ideal durumun kendisidir. </a:t>
            </a:r>
            <a:endParaRPr lang="tr-TR" sz="1500" dirty="0"/>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1" name="Dikdörtgen 10">
            <a:extLst>
              <a:ext uri="{FF2B5EF4-FFF2-40B4-BE49-F238E27FC236}">
                <a16:creationId xmlns:a16="http://schemas.microsoft.com/office/drawing/2014/main" id="{F767B837-F52C-1C34-7D4F-8407838327BE}"/>
              </a:ext>
            </a:extLst>
          </p:cNvPr>
          <p:cNvSpPr/>
          <p:nvPr/>
        </p:nvSpPr>
        <p:spPr>
          <a:xfrm>
            <a:off x="8756669" y="2585512"/>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2" name="Grafik 11" descr="İmleç düz dolguyla">
            <a:extLst>
              <a:ext uri="{FF2B5EF4-FFF2-40B4-BE49-F238E27FC236}">
                <a16:creationId xmlns:a16="http://schemas.microsoft.com/office/drawing/2014/main" id="{4175F56A-F206-C8CD-BB46-0292C57130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2551" y="2514601"/>
            <a:ext cx="741685" cy="741685"/>
          </a:xfrm>
          <a:prstGeom prst="rect">
            <a:avLst/>
          </a:prstGeom>
        </p:spPr>
      </p:pic>
      <p:pic>
        <p:nvPicPr>
          <p:cNvPr id="9" name="Resim 8">
            <a:extLst>
              <a:ext uri="{FF2B5EF4-FFF2-40B4-BE49-F238E27FC236}">
                <a16:creationId xmlns:a16="http://schemas.microsoft.com/office/drawing/2014/main" id="{0ABDFA18-EAE7-522D-3424-0FD34649C9B7}"/>
              </a:ext>
            </a:extLst>
          </p:cNvPr>
          <p:cNvPicPr>
            <a:picLocks noChangeAspect="1"/>
          </p:cNvPicPr>
          <p:nvPr/>
        </p:nvPicPr>
        <p:blipFill>
          <a:blip r:embed="rId7"/>
          <a:stretch>
            <a:fillRect/>
          </a:stretch>
        </p:blipFill>
        <p:spPr>
          <a:xfrm>
            <a:off x="278491" y="1607809"/>
            <a:ext cx="5338538" cy="4017249"/>
          </a:xfrm>
          <a:prstGeom prst="rect">
            <a:avLst/>
          </a:prstGeom>
        </p:spPr>
      </p:pic>
    </p:spTree>
    <p:extLst>
      <p:ext uri="{BB962C8B-B14F-4D97-AF65-F5344CB8AC3E}">
        <p14:creationId xmlns:p14="http://schemas.microsoft.com/office/powerpoint/2010/main" val="13052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61</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4836807" y="4112932"/>
            <a:ext cx="7185053" cy="1776512"/>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Burada </a:t>
            </a:r>
            <a:r>
              <a:rPr lang="tr-TR" sz="2000" dirty="0" err="1"/>
              <a:t>Confusion</a:t>
            </a:r>
            <a:r>
              <a:rPr lang="tr-TR" sz="2000" dirty="0"/>
              <a:t> matrislerini (Hata matrisleri) gözlemliyoruz.</a:t>
            </a:r>
          </a:p>
          <a:p>
            <a:pPr marL="0" indent="0">
              <a:buNone/>
            </a:pPr>
            <a:r>
              <a:rPr lang="tr-TR" sz="2000" dirty="0"/>
              <a:t>- Yeşil %’</a:t>
            </a:r>
            <a:r>
              <a:rPr lang="tr-TR" sz="2000" dirty="0" err="1"/>
              <a:t>lerin</a:t>
            </a:r>
            <a:r>
              <a:rPr lang="tr-TR" sz="2000" dirty="0"/>
              <a:t> yüksek olması sınıflandırma başarısının yüksek olduğunu gösterir. Burada %52 ile %54 arasında totalde %53’lik bir başarı sonuç alındığını gözlemliyoruz. Şu anlık bu seviye bizim için yeterli değil.</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8" name="Dikdörtgen 17">
            <a:extLst>
              <a:ext uri="{FF2B5EF4-FFF2-40B4-BE49-F238E27FC236}">
                <a16:creationId xmlns:a16="http://schemas.microsoft.com/office/drawing/2014/main" id="{A4B5E6F0-5B96-0B10-D81D-EAA32F17CF29}"/>
              </a:ext>
            </a:extLst>
          </p:cNvPr>
          <p:cNvSpPr/>
          <p:nvPr/>
        </p:nvSpPr>
        <p:spPr>
          <a:xfrm>
            <a:off x="8756669" y="2846771"/>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9" name="Grafik 18" descr="İmleç düz dolguyla">
            <a:extLst>
              <a:ext uri="{FF2B5EF4-FFF2-40B4-BE49-F238E27FC236}">
                <a16:creationId xmlns:a16="http://schemas.microsoft.com/office/drawing/2014/main" id="{BBC548D7-01C2-95BF-9185-117290147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2551" y="2795606"/>
            <a:ext cx="741685" cy="741685"/>
          </a:xfrm>
          <a:prstGeom prst="rect">
            <a:avLst/>
          </a:prstGeom>
        </p:spPr>
      </p:pic>
      <p:pic>
        <p:nvPicPr>
          <p:cNvPr id="9" name="Resim 8" descr="tablo içeren bir resim&#10;&#10;Açıklama otomatik olarak oluşturuldu">
            <a:extLst>
              <a:ext uri="{FF2B5EF4-FFF2-40B4-BE49-F238E27FC236}">
                <a16:creationId xmlns:a16="http://schemas.microsoft.com/office/drawing/2014/main" id="{D954E0E9-E683-57C7-687A-71202EA60E7A}"/>
              </a:ext>
            </a:extLst>
          </p:cNvPr>
          <p:cNvPicPr>
            <a:picLocks noChangeAspect="1"/>
          </p:cNvPicPr>
          <p:nvPr/>
        </p:nvPicPr>
        <p:blipFill>
          <a:blip r:embed="rId7"/>
          <a:stretch>
            <a:fillRect/>
          </a:stretch>
        </p:blipFill>
        <p:spPr>
          <a:xfrm>
            <a:off x="194386" y="1636783"/>
            <a:ext cx="4666863" cy="4661301"/>
          </a:xfrm>
          <a:prstGeom prst="rect">
            <a:avLst/>
          </a:prstGeom>
        </p:spPr>
      </p:pic>
    </p:spTree>
    <p:extLst>
      <p:ext uri="{BB962C8B-B14F-4D97-AF65-F5344CB8AC3E}">
        <p14:creationId xmlns:p14="http://schemas.microsoft.com/office/powerpoint/2010/main" val="17981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62</a:t>
            </a:r>
          </a:p>
        </p:txBody>
      </p:sp>
      <p:pic>
        <p:nvPicPr>
          <p:cNvPr id="8" name="Resim 7" descr="metin içeren bir resim&#10;&#10;Açıklama otomatik olarak oluşturuldu">
            <a:extLst>
              <a:ext uri="{FF2B5EF4-FFF2-40B4-BE49-F238E27FC236}">
                <a16:creationId xmlns:a16="http://schemas.microsoft.com/office/drawing/2014/main" id="{8F502D8D-D8DD-BBB4-4DFF-38FA03DA2DD4}"/>
              </a:ext>
            </a:extLst>
          </p:cNvPr>
          <p:cNvPicPr>
            <a:picLocks noChangeAspect="1"/>
          </p:cNvPicPr>
          <p:nvPr/>
        </p:nvPicPr>
        <p:blipFill>
          <a:blip r:embed="rId4"/>
          <a:stretch>
            <a:fillRect/>
          </a:stretch>
        </p:blipFill>
        <p:spPr>
          <a:xfrm>
            <a:off x="8647291" y="1793655"/>
            <a:ext cx="3230578" cy="2003903"/>
          </a:xfrm>
          <a:prstGeom prst="rect">
            <a:avLst/>
          </a:prstGeom>
        </p:spPr>
      </p:pic>
      <p:sp>
        <p:nvSpPr>
          <p:cNvPr id="11" name="Metin kutusu 10">
            <a:extLst>
              <a:ext uri="{FF2B5EF4-FFF2-40B4-BE49-F238E27FC236}">
                <a16:creationId xmlns:a16="http://schemas.microsoft.com/office/drawing/2014/main" id="{13E99D6E-7FDF-F000-B840-197478CA1DB3}"/>
              </a:ext>
            </a:extLst>
          </p:cNvPr>
          <p:cNvSpPr txBox="1"/>
          <p:nvPr/>
        </p:nvSpPr>
        <p:spPr>
          <a:xfrm>
            <a:off x="5466185" y="3963489"/>
            <a:ext cx="6531428" cy="923330"/>
          </a:xfrm>
          <a:prstGeom prst="rect">
            <a:avLst/>
          </a:prstGeom>
          <a:noFill/>
        </p:spPr>
        <p:txBody>
          <a:bodyPr wrap="square">
            <a:spAutoFit/>
          </a:bodyPr>
          <a:lstStyle/>
          <a:p>
            <a:r>
              <a:rPr lang="tr-TR" dirty="0"/>
              <a:t>ROC (</a:t>
            </a:r>
            <a:r>
              <a:rPr lang="tr-TR" dirty="0" err="1"/>
              <a:t>Receiver</a:t>
            </a:r>
            <a:r>
              <a:rPr lang="tr-TR" dirty="0"/>
              <a:t> Operating </a:t>
            </a:r>
            <a:r>
              <a:rPr lang="tr-TR" dirty="0" err="1"/>
              <a:t>Characteristic</a:t>
            </a:r>
            <a:r>
              <a:rPr lang="tr-TR" dirty="0"/>
              <a:t>) İkili sınıflandırma başarısını gösterir.</a:t>
            </a:r>
          </a:p>
          <a:p>
            <a:r>
              <a:rPr lang="tr-TR" dirty="0"/>
              <a:t>TPR (Hassasiyet) ve FPR (1-Hassasiyet) oranını gösterir. </a:t>
            </a:r>
          </a:p>
        </p:txBody>
      </p:sp>
      <p:sp>
        <p:nvSpPr>
          <p:cNvPr id="14" name="Metin kutusu 13">
            <a:extLst>
              <a:ext uri="{FF2B5EF4-FFF2-40B4-BE49-F238E27FC236}">
                <a16:creationId xmlns:a16="http://schemas.microsoft.com/office/drawing/2014/main" id="{2940085E-53EC-C000-194E-E749D8A6E5DE}"/>
              </a:ext>
            </a:extLst>
          </p:cNvPr>
          <p:cNvSpPr txBox="1"/>
          <p:nvPr/>
        </p:nvSpPr>
        <p:spPr>
          <a:xfrm>
            <a:off x="5466185" y="4964520"/>
            <a:ext cx="6234404" cy="1200329"/>
          </a:xfrm>
          <a:prstGeom prst="rect">
            <a:avLst/>
          </a:prstGeom>
          <a:noFill/>
        </p:spPr>
        <p:txBody>
          <a:bodyPr wrap="square">
            <a:spAutoFit/>
          </a:bodyPr>
          <a:lstStyle/>
          <a:p>
            <a:r>
              <a:rPr lang="tr-TR" dirty="0"/>
              <a:t>Burada sınıflara baktığımızda eksponansiyel olarak değil daha çok </a:t>
            </a:r>
            <a:r>
              <a:rPr lang="tr-TR" dirty="0" err="1"/>
              <a:t>düzeysel</a:t>
            </a:r>
            <a:r>
              <a:rPr lang="tr-TR" dirty="0"/>
              <a:t> olarak 1’e çıktığını ve fonksiyonun sola yaklaştığını ancak dayanmadığı dolayısıyla sınıflandırma başarısının artmadığını gözlemliyoruz. </a:t>
            </a:r>
          </a:p>
        </p:txBody>
      </p:sp>
      <p:sp>
        <p:nvSpPr>
          <p:cNvPr id="15" name="Dikdörtgen 14">
            <a:extLst>
              <a:ext uri="{FF2B5EF4-FFF2-40B4-BE49-F238E27FC236}">
                <a16:creationId xmlns:a16="http://schemas.microsoft.com/office/drawing/2014/main" id="{605F0A7A-EC7A-4E6A-BC56-E431DF5B4567}"/>
              </a:ext>
            </a:extLst>
          </p:cNvPr>
          <p:cNvSpPr/>
          <p:nvPr/>
        </p:nvSpPr>
        <p:spPr>
          <a:xfrm>
            <a:off x="8756669" y="3098705"/>
            <a:ext cx="1688840" cy="217091"/>
          </a:xfrm>
          <a:custGeom>
            <a:avLst/>
            <a:gdLst>
              <a:gd name="connsiteX0" fmla="*/ 0 w 1688840"/>
              <a:gd name="connsiteY0" fmla="*/ 0 h 217091"/>
              <a:gd name="connsiteX1" fmla="*/ 546058 w 1688840"/>
              <a:gd name="connsiteY1" fmla="*/ 0 h 217091"/>
              <a:gd name="connsiteX2" fmla="*/ 1075228 w 1688840"/>
              <a:gd name="connsiteY2" fmla="*/ 0 h 217091"/>
              <a:gd name="connsiteX3" fmla="*/ 1688840 w 1688840"/>
              <a:gd name="connsiteY3" fmla="*/ 0 h 217091"/>
              <a:gd name="connsiteX4" fmla="*/ 1688840 w 1688840"/>
              <a:gd name="connsiteY4" fmla="*/ 217091 h 217091"/>
              <a:gd name="connsiteX5" fmla="*/ 1142782 w 1688840"/>
              <a:gd name="connsiteY5" fmla="*/ 217091 h 217091"/>
              <a:gd name="connsiteX6" fmla="*/ 579835 w 1688840"/>
              <a:gd name="connsiteY6" fmla="*/ 217091 h 217091"/>
              <a:gd name="connsiteX7" fmla="*/ 0 w 1688840"/>
              <a:gd name="connsiteY7" fmla="*/ 217091 h 217091"/>
              <a:gd name="connsiteX8" fmla="*/ 0 w 1688840"/>
              <a:gd name="connsiteY8" fmla="*/ 0 h 21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840" h="217091" extrusionOk="0">
                <a:moveTo>
                  <a:pt x="0" y="0"/>
                </a:moveTo>
                <a:cubicBezTo>
                  <a:pt x="122776" y="7525"/>
                  <a:pt x="330148" y="1667"/>
                  <a:pt x="546058" y="0"/>
                </a:cubicBezTo>
                <a:cubicBezTo>
                  <a:pt x="761968" y="-1667"/>
                  <a:pt x="961185" y="-2450"/>
                  <a:pt x="1075228" y="0"/>
                </a:cubicBezTo>
                <a:cubicBezTo>
                  <a:pt x="1189271" y="2450"/>
                  <a:pt x="1476453" y="1930"/>
                  <a:pt x="1688840" y="0"/>
                </a:cubicBezTo>
                <a:cubicBezTo>
                  <a:pt x="1698132" y="103680"/>
                  <a:pt x="1691805" y="140960"/>
                  <a:pt x="1688840" y="217091"/>
                </a:cubicBezTo>
                <a:cubicBezTo>
                  <a:pt x="1455259" y="236772"/>
                  <a:pt x="1372548" y="238243"/>
                  <a:pt x="1142782" y="217091"/>
                </a:cubicBezTo>
                <a:cubicBezTo>
                  <a:pt x="913016" y="195939"/>
                  <a:pt x="742300" y="242964"/>
                  <a:pt x="579835" y="217091"/>
                </a:cubicBezTo>
                <a:cubicBezTo>
                  <a:pt x="417370" y="191218"/>
                  <a:pt x="136163" y="218798"/>
                  <a:pt x="0" y="217091"/>
                </a:cubicBezTo>
                <a:cubicBezTo>
                  <a:pt x="2798" y="134529"/>
                  <a:pt x="8598" y="51386"/>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Grafik 15" descr="İmleç düz dolguyla">
            <a:extLst>
              <a:ext uri="{FF2B5EF4-FFF2-40B4-BE49-F238E27FC236}">
                <a16:creationId xmlns:a16="http://schemas.microsoft.com/office/drawing/2014/main" id="{C80F6E24-B4F4-D31F-BCDE-1E4E9DDD0A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2551" y="3055873"/>
            <a:ext cx="741685" cy="741685"/>
          </a:xfrm>
          <a:prstGeom prst="rect">
            <a:avLst/>
          </a:prstGeom>
        </p:spPr>
      </p:pic>
      <p:pic>
        <p:nvPicPr>
          <p:cNvPr id="5" name="Resim 4">
            <a:extLst>
              <a:ext uri="{FF2B5EF4-FFF2-40B4-BE49-F238E27FC236}">
                <a16:creationId xmlns:a16="http://schemas.microsoft.com/office/drawing/2014/main" id="{CE722674-5E15-6B83-0C97-9CF44F299E27}"/>
              </a:ext>
            </a:extLst>
          </p:cNvPr>
          <p:cNvPicPr>
            <a:picLocks noChangeAspect="1"/>
          </p:cNvPicPr>
          <p:nvPr/>
        </p:nvPicPr>
        <p:blipFill>
          <a:blip r:embed="rId7"/>
          <a:stretch>
            <a:fillRect/>
          </a:stretch>
        </p:blipFill>
        <p:spPr>
          <a:xfrm>
            <a:off x="314131" y="1825329"/>
            <a:ext cx="4691009" cy="4668777"/>
          </a:xfrm>
          <a:prstGeom prst="rect">
            <a:avLst/>
          </a:prstGeom>
        </p:spPr>
      </p:pic>
    </p:spTree>
    <p:extLst>
      <p:ext uri="{BB962C8B-B14F-4D97-AF65-F5344CB8AC3E}">
        <p14:creationId xmlns:p14="http://schemas.microsoft.com/office/powerpoint/2010/main" val="35262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63</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pic>
        <p:nvPicPr>
          <p:cNvPr id="18" name="Resim 17" descr="metin içeren bir resim&#10;&#10;Açıklama otomatik olarak oluşturuldu">
            <a:extLst>
              <a:ext uri="{FF2B5EF4-FFF2-40B4-BE49-F238E27FC236}">
                <a16:creationId xmlns:a16="http://schemas.microsoft.com/office/drawing/2014/main" id="{00ED379B-AA85-BAC5-2214-0D13C7536DB0}"/>
              </a:ext>
            </a:extLst>
          </p:cNvPr>
          <p:cNvPicPr>
            <a:picLocks noChangeAspect="1"/>
          </p:cNvPicPr>
          <p:nvPr/>
        </p:nvPicPr>
        <p:blipFill>
          <a:blip r:embed="rId4"/>
          <a:stretch>
            <a:fillRect/>
          </a:stretch>
        </p:blipFill>
        <p:spPr>
          <a:xfrm>
            <a:off x="322979" y="2078117"/>
            <a:ext cx="2354784" cy="1234547"/>
          </a:xfrm>
          <a:prstGeom prst="rect">
            <a:avLst/>
          </a:prstGeom>
        </p:spPr>
      </p:pic>
      <p:sp>
        <p:nvSpPr>
          <p:cNvPr id="19" name="İçerik Yer Tutucusu 2">
            <a:extLst>
              <a:ext uri="{FF2B5EF4-FFF2-40B4-BE49-F238E27FC236}">
                <a16:creationId xmlns:a16="http://schemas.microsoft.com/office/drawing/2014/main" id="{E4DE3AC7-3E46-1B93-528F-7AA530226A0F}"/>
              </a:ext>
            </a:extLst>
          </p:cNvPr>
          <p:cNvSpPr txBox="1">
            <a:spLocks/>
          </p:cNvSpPr>
          <p:nvPr/>
        </p:nvSpPr>
        <p:spPr>
          <a:xfrm>
            <a:off x="4895460" y="5478442"/>
            <a:ext cx="3780455" cy="88374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0.5204</a:t>
            </a:r>
          </a:p>
          <a:p>
            <a:pPr marL="0" indent="0">
              <a:buNone/>
            </a:pPr>
            <a:r>
              <a:rPr lang="tr-TR" sz="1500" b="1" dirty="0"/>
              <a:t>Şu an için yeterli seviyelerde</a:t>
            </a:r>
          </a:p>
        </p:txBody>
      </p:sp>
      <p:cxnSp>
        <p:nvCxnSpPr>
          <p:cNvPr id="21" name="Düz Ok Bağlayıcısı 20">
            <a:extLst>
              <a:ext uri="{FF2B5EF4-FFF2-40B4-BE49-F238E27FC236}">
                <a16:creationId xmlns:a16="http://schemas.microsoft.com/office/drawing/2014/main" id="{51028F98-E02E-84B4-870E-4713F130D3C9}"/>
              </a:ext>
            </a:extLst>
          </p:cNvPr>
          <p:cNvCxnSpPr>
            <a:cxnSpLocks/>
          </p:cNvCxnSpPr>
          <p:nvPr/>
        </p:nvCxnSpPr>
        <p:spPr>
          <a:xfrm flipV="1">
            <a:off x="2575249" y="2568985"/>
            <a:ext cx="1013707" cy="3850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Resim 7">
            <a:extLst>
              <a:ext uri="{FF2B5EF4-FFF2-40B4-BE49-F238E27FC236}">
                <a16:creationId xmlns:a16="http://schemas.microsoft.com/office/drawing/2014/main" id="{33E9DCC4-1EFC-9F1C-2ADE-5A86EA942EAD}"/>
              </a:ext>
            </a:extLst>
          </p:cNvPr>
          <p:cNvPicPr>
            <a:picLocks noChangeAspect="1"/>
          </p:cNvPicPr>
          <p:nvPr/>
        </p:nvPicPr>
        <p:blipFill>
          <a:blip r:embed="rId5"/>
          <a:stretch>
            <a:fillRect/>
          </a:stretch>
        </p:blipFill>
        <p:spPr>
          <a:xfrm>
            <a:off x="322979" y="3534605"/>
            <a:ext cx="3153504" cy="3162450"/>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C30850C1-F2B0-37B0-3EA5-B4DCE9762CCF}"/>
              </a:ext>
            </a:extLst>
          </p:cNvPr>
          <p:cNvPicPr>
            <a:picLocks noChangeAspect="1"/>
          </p:cNvPicPr>
          <p:nvPr/>
        </p:nvPicPr>
        <p:blipFill>
          <a:blip r:embed="rId6"/>
          <a:stretch>
            <a:fillRect/>
          </a:stretch>
        </p:blipFill>
        <p:spPr>
          <a:xfrm>
            <a:off x="3653652" y="2151619"/>
            <a:ext cx="1358161" cy="601269"/>
          </a:xfrm>
          <a:prstGeom prst="rect">
            <a:avLst/>
          </a:prstGeom>
        </p:spPr>
      </p:pic>
      <p:pic>
        <p:nvPicPr>
          <p:cNvPr id="13" name="Resim 12">
            <a:extLst>
              <a:ext uri="{FF2B5EF4-FFF2-40B4-BE49-F238E27FC236}">
                <a16:creationId xmlns:a16="http://schemas.microsoft.com/office/drawing/2014/main" id="{AF7EAFC3-0940-E0FB-F0AC-95FEF3867824}"/>
              </a:ext>
            </a:extLst>
          </p:cNvPr>
          <p:cNvPicPr>
            <a:picLocks noChangeAspect="1"/>
          </p:cNvPicPr>
          <p:nvPr/>
        </p:nvPicPr>
        <p:blipFill>
          <a:blip r:embed="rId7"/>
          <a:stretch>
            <a:fillRect/>
          </a:stretch>
        </p:blipFill>
        <p:spPr>
          <a:xfrm>
            <a:off x="4275597" y="2752888"/>
            <a:ext cx="7163735" cy="2424500"/>
          </a:xfrm>
          <a:prstGeom prst="rect">
            <a:avLst/>
          </a:prstGeom>
        </p:spPr>
      </p:pic>
    </p:spTree>
    <p:extLst>
      <p:ext uri="{BB962C8B-B14F-4D97-AF65-F5344CB8AC3E}">
        <p14:creationId xmlns:p14="http://schemas.microsoft.com/office/powerpoint/2010/main" val="12160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İlk yapmamız gereken Matlab programının </a:t>
            </a:r>
            <a:r>
              <a:rPr lang="tr-TR" sz="1500" b="1" dirty="0" err="1"/>
              <a:t>Command</a:t>
            </a:r>
            <a:r>
              <a:rPr lang="tr-TR" sz="1500" b="1" dirty="0"/>
              <a:t> </a:t>
            </a:r>
            <a:r>
              <a:rPr lang="tr-TR" sz="1500" b="1" dirty="0" err="1"/>
              <a:t>Window</a:t>
            </a:r>
            <a:r>
              <a:rPr lang="tr-TR" sz="1500" b="1" dirty="0"/>
              <a:t> paneline </a:t>
            </a:r>
            <a:r>
              <a:rPr lang="tr-TR" sz="1500" b="1" i="1" dirty="0" err="1"/>
              <a:t>nnstart</a:t>
            </a:r>
            <a:r>
              <a:rPr lang="tr-TR" sz="1500" b="1" i="1" dirty="0"/>
              <a:t> </a:t>
            </a:r>
            <a:r>
              <a:rPr lang="tr-TR" sz="1500" b="1" dirty="0"/>
              <a:t>komutunu girmektir. Bu komutu girmeden önce </a:t>
            </a:r>
            <a:r>
              <a:rPr lang="tr-TR" sz="1500" b="1" dirty="0" err="1"/>
              <a:t>import</a:t>
            </a:r>
            <a:r>
              <a:rPr lang="tr-TR" sz="1500" b="1" dirty="0"/>
              <a:t> kısmında bir hata almamak için </a:t>
            </a:r>
            <a:r>
              <a:rPr lang="tr-TR" sz="1500" b="1" i="1" dirty="0" err="1"/>
              <a:t>label_train</a:t>
            </a:r>
            <a:r>
              <a:rPr lang="tr-TR" sz="1500" b="1" i="1" dirty="0"/>
              <a:t>’ </a:t>
            </a:r>
            <a:r>
              <a:rPr lang="tr-TR" sz="1500" b="1" dirty="0"/>
              <a:t>işlemi yapıldı. </a:t>
            </a:r>
            <a:endParaRPr lang="tr-TR" sz="1500" dirty="0"/>
          </a:p>
        </p:txBody>
      </p:sp>
      <p:pic>
        <p:nvPicPr>
          <p:cNvPr id="10" name="Resim 9">
            <a:extLst>
              <a:ext uri="{FF2B5EF4-FFF2-40B4-BE49-F238E27FC236}">
                <a16:creationId xmlns:a16="http://schemas.microsoft.com/office/drawing/2014/main" id="{D04621A5-DEEE-3BCB-60E1-7C379B947843}"/>
              </a:ext>
            </a:extLst>
          </p:cNvPr>
          <p:cNvPicPr>
            <a:picLocks noChangeAspect="1"/>
          </p:cNvPicPr>
          <p:nvPr/>
        </p:nvPicPr>
        <p:blipFill>
          <a:blip r:embed="rId4"/>
          <a:stretch>
            <a:fillRect/>
          </a:stretch>
        </p:blipFill>
        <p:spPr>
          <a:xfrm>
            <a:off x="6659882" y="2270252"/>
            <a:ext cx="5347646" cy="2768279"/>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6D08F446-6907-FAC0-197A-A2CF5A926650}"/>
              </a:ext>
            </a:extLst>
          </p:cNvPr>
          <p:cNvPicPr>
            <a:picLocks noChangeAspect="1"/>
          </p:cNvPicPr>
          <p:nvPr/>
        </p:nvPicPr>
        <p:blipFill rotWithShape="1">
          <a:blip r:embed="rId5"/>
          <a:srcRect t="37008"/>
          <a:stretch/>
        </p:blipFill>
        <p:spPr>
          <a:xfrm>
            <a:off x="322979" y="3086718"/>
            <a:ext cx="3073020" cy="734620"/>
          </a:xfrm>
          <a:prstGeom prst="rect">
            <a:avLst/>
          </a:prstGeom>
        </p:spPr>
      </p:pic>
      <p:sp>
        <p:nvSpPr>
          <p:cNvPr id="20" name="Dikdörtgen 19">
            <a:extLst>
              <a:ext uri="{FF2B5EF4-FFF2-40B4-BE49-F238E27FC236}">
                <a16:creationId xmlns:a16="http://schemas.microsoft.com/office/drawing/2014/main" id="{AA1686A7-6756-550E-0CC5-9BC1D2B34B5F}"/>
              </a:ext>
            </a:extLst>
          </p:cNvPr>
          <p:cNvSpPr/>
          <p:nvPr/>
        </p:nvSpPr>
        <p:spPr>
          <a:xfrm>
            <a:off x="9936407" y="3376894"/>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 name="Grafik 21" descr="İmleç düz dolguyla">
            <a:extLst>
              <a:ext uri="{FF2B5EF4-FFF2-40B4-BE49-F238E27FC236}">
                <a16:creationId xmlns:a16="http://schemas.microsoft.com/office/drawing/2014/main" id="{922E781D-FB61-887A-3717-FABDA7D5C9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1118" y="3283548"/>
            <a:ext cx="741685" cy="741685"/>
          </a:xfrm>
          <a:prstGeom prst="rect">
            <a:avLst/>
          </a:prstGeom>
        </p:spPr>
      </p:pic>
      <p:sp>
        <p:nvSpPr>
          <p:cNvPr id="23" name="Dikdörtgen 22">
            <a:extLst>
              <a:ext uri="{FF2B5EF4-FFF2-40B4-BE49-F238E27FC236}">
                <a16:creationId xmlns:a16="http://schemas.microsoft.com/office/drawing/2014/main" id="{294D7FFB-E261-69B4-89FA-B990EBE68C7A}"/>
              </a:ext>
            </a:extLst>
          </p:cNvPr>
          <p:cNvSpPr/>
          <p:nvPr/>
        </p:nvSpPr>
        <p:spPr>
          <a:xfrm>
            <a:off x="591132" y="3376894"/>
            <a:ext cx="715805" cy="237731"/>
          </a:xfrm>
          <a:custGeom>
            <a:avLst/>
            <a:gdLst>
              <a:gd name="connsiteX0" fmla="*/ 0 w 715805"/>
              <a:gd name="connsiteY0" fmla="*/ 0 h 237731"/>
              <a:gd name="connsiteX1" fmla="*/ 350744 w 715805"/>
              <a:gd name="connsiteY1" fmla="*/ 0 h 237731"/>
              <a:gd name="connsiteX2" fmla="*/ 715805 w 715805"/>
              <a:gd name="connsiteY2" fmla="*/ 0 h 237731"/>
              <a:gd name="connsiteX3" fmla="*/ 715805 w 715805"/>
              <a:gd name="connsiteY3" fmla="*/ 237731 h 237731"/>
              <a:gd name="connsiteX4" fmla="*/ 379377 w 715805"/>
              <a:gd name="connsiteY4" fmla="*/ 237731 h 237731"/>
              <a:gd name="connsiteX5" fmla="*/ 0 w 715805"/>
              <a:gd name="connsiteY5" fmla="*/ 237731 h 237731"/>
              <a:gd name="connsiteX6" fmla="*/ 0 w 715805"/>
              <a:gd name="connsiteY6" fmla="*/ 0 h 2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805" h="237731" extrusionOk="0">
                <a:moveTo>
                  <a:pt x="0" y="0"/>
                </a:moveTo>
                <a:cubicBezTo>
                  <a:pt x="122156" y="-6332"/>
                  <a:pt x="245635" y="-462"/>
                  <a:pt x="350744" y="0"/>
                </a:cubicBezTo>
                <a:cubicBezTo>
                  <a:pt x="455853" y="462"/>
                  <a:pt x="548724" y="6747"/>
                  <a:pt x="715805" y="0"/>
                </a:cubicBezTo>
                <a:cubicBezTo>
                  <a:pt x="720895" y="48145"/>
                  <a:pt x="723890" y="147775"/>
                  <a:pt x="715805" y="237731"/>
                </a:cubicBezTo>
                <a:cubicBezTo>
                  <a:pt x="614186" y="231188"/>
                  <a:pt x="521659" y="231656"/>
                  <a:pt x="379377" y="237731"/>
                </a:cubicBezTo>
                <a:cubicBezTo>
                  <a:pt x="237095" y="243806"/>
                  <a:pt x="179225" y="225734"/>
                  <a:pt x="0" y="237731"/>
                </a:cubicBezTo>
                <a:cubicBezTo>
                  <a:pt x="-4718" y="187147"/>
                  <a:pt x="-9542" y="68787"/>
                  <a:pt x="0" y="0"/>
                </a:cubicBezTo>
                <a:close/>
              </a:path>
            </a:pathLst>
          </a:custGeom>
          <a:noFill/>
          <a:ln w="38100">
            <a:solidFill>
              <a:srgbClr val="FF000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FF0000"/>
              </a:solidFill>
            </a:endParaRPr>
          </a:p>
        </p:txBody>
      </p:sp>
      <p:pic>
        <p:nvPicPr>
          <p:cNvPr id="25" name="Resim 24">
            <a:extLst>
              <a:ext uri="{FF2B5EF4-FFF2-40B4-BE49-F238E27FC236}">
                <a16:creationId xmlns:a16="http://schemas.microsoft.com/office/drawing/2014/main" id="{B096B927-0D83-3459-7720-BEAC00FD43C3}"/>
              </a:ext>
            </a:extLst>
          </p:cNvPr>
          <p:cNvPicPr>
            <a:picLocks noChangeAspect="1"/>
          </p:cNvPicPr>
          <p:nvPr/>
        </p:nvPicPr>
        <p:blipFill>
          <a:blip r:embed="rId8"/>
          <a:stretch>
            <a:fillRect/>
          </a:stretch>
        </p:blipFill>
        <p:spPr>
          <a:xfrm>
            <a:off x="322979" y="4415033"/>
            <a:ext cx="2712955" cy="1493649"/>
          </a:xfrm>
          <a:prstGeom prst="rect">
            <a:avLst/>
          </a:prstGeom>
        </p:spPr>
      </p:pic>
      <p:cxnSp>
        <p:nvCxnSpPr>
          <p:cNvPr id="28" name="Düz Ok Bağlayıcısı 27">
            <a:extLst>
              <a:ext uri="{FF2B5EF4-FFF2-40B4-BE49-F238E27FC236}">
                <a16:creationId xmlns:a16="http://schemas.microsoft.com/office/drawing/2014/main" id="{7E522D8B-C166-3D11-A517-6B8BAEA6BD7A}"/>
              </a:ext>
            </a:extLst>
          </p:cNvPr>
          <p:cNvCxnSpPr>
            <a:stCxn id="13" idx="2"/>
            <a:endCxn id="25" idx="0"/>
          </p:cNvCxnSpPr>
          <p:nvPr/>
        </p:nvCxnSpPr>
        <p:spPr>
          <a:xfrm flipH="1">
            <a:off x="1679457" y="3821338"/>
            <a:ext cx="180032" cy="59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2CDF4EC7-3014-5AC0-7055-4F371E4D5EFB}"/>
              </a:ext>
            </a:extLst>
          </p:cNvPr>
          <p:cNvCxnSpPr>
            <a:cxnSpLocks/>
            <a:stCxn id="25" idx="3"/>
            <a:endCxn id="8" idx="1"/>
          </p:cNvCxnSpPr>
          <p:nvPr/>
        </p:nvCxnSpPr>
        <p:spPr>
          <a:xfrm flipV="1">
            <a:off x="3035934" y="5066943"/>
            <a:ext cx="628218" cy="94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55E7D6-8A1D-F7C4-4ADB-63DA34CF51E7}"/>
              </a:ext>
            </a:extLst>
          </p:cNvPr>
          <p:cNvCxnSpPr>
            <a:cxnSpLocks/>
            <a:stCxn id="8" idx="3"/>
            <a:endCxn id="10" idx="1"/>
          </p:cNvCxnSpPr>
          <p:nvPr/>
        </p:nvCxnSpPr>
        <p:spPr>
          <a:xfrm flipV="1">
            <a:off x="6239935" y="3654392"/>
            <a:ext cx="419947" cy="1412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Resim 7" descr="tablo içeren bir resim&#10;&#10;Açıklama otomatik olarak oluşturuldu">
            <a:extLst>
              <a:ext uri="{FF2B5EF4-FFF2-40B4-BE49-F238E27FC236}">
                <a16:creationId xmlns:a16="http://schemas.microsoft.com/office/drawing/2014/main" id="{AEDA41D7-F217-3F9F-8231-104EF5A61E39}"/>
              </a:ext>
            </a:extLst>
          </p:cNvPr>
          <p:cNvPicPr>
            <a:picLocks noChangeAspect="1"/>
          </p:cNvPicPr>
          <p:nvPr/>
        </p:nvPicPr>
        <p:blipFill>
          <a:blip r:embed="rId9"/>
          <a:stretch>
            <a:fillRect/>
          </a:stretch>
        </p:blipFill>
        <p:spPr>
          <a:xfrm>
            <a:off x="3664152" y="3596155"/>
            <a:ext cx="2575783" cy="2941575"/>
          </a:xfrm>
          <a:prstGeom prst="rect">
            <a:avLst/>
          </a:prstGeom>
        </p:spPr>
      </p:pic>
    </p:spTree>
    <p:extLst>
      <p:ext uri="{BB962C8B-B14F-4D97-AF65-F5344CB8AC3E}">
        <p14:creationId xmlns:p14="http://schemas.microsoft.com/office/powerpoint/2010/main" val="10575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65</a:t>
            </a:r>
          </a:p>
        </p:txBody>
      </p:sp>
      <p:sp>
        <p:nvSpPr>
          <p:cNvPr id="9" name="Başlık 1">
            <a:extLst>
              <a:ext uri="{FF2B5EF4-FFF2-40B4-BE49-F238E27FC236}">
                <a16:creationId xmlns:a16="http://schemas.microsoft.com/office/drawing/2014/main" id="{ACB3CEA6-B1AD-0321-1BC2-ADFDF82E5706}"/>
              </a:ext>
            </a:extLst>
          </p:cNvPr>
          <p:cNvSpPr txBox="1">
            <a:spLocks/>
          </p:cNvSpPr>
          <p:nvPr/>
        </p:nvSpPr>
        <p:spPr>
          <a:xfrm>
            <a:off x="134027" y="581890"/>
            <a:ext cx="9276676" cy="5230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800" b="1"/>
              <a:t>7- Run [</a:t>
            </a:r>
            <a:r>
              <a:rPr lang="tr-TR" sz="2800" b="1" i="1"/>
              <a:t>nnstart</a:t>
            </a:r>
            <a:r>
              <a:rPr lang="tr-TR" sz="2800"/>
              <a:t> komutu</a:t>
            </a:r>
            <a:r>
              <a:rPr lang="tr-TR" sz="2800" b="1"/>
              <a:t>]:</a:t>
            </a:r>
            <a:endParaRPr lang="tr-TR" sz="2800" b="1" dirty="0"/>
          </a:p>
        </p:txBody>
      </p:sp>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366873" cy="717489"/>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7500</a:t>
            </a:r>
            <a:r>
              <a:rPr lang="tr-TR" sz="1800" dirty="0"/>
              <a:t> data girişimiz ve </a:t>
            </a:r>
            <a:r>
              <a:rPr lang="tr-TR" sz="1800" b="1" dirty="0"/>
              <a:t>2</a:t>
            </a:r>
            <a:r>
              <a:rPr lang="tr-TR" sz="1800" dirty="0"/>
              <a:t> adet sınıfımız olduğu için </a:t>
            </a:r>
            <a:r>
              <a:rPr lang="tr-TR" sz="1800" b="1" dirty="0" err="1"/>
              <a:t>Rows</a:t>
            </a:r>
            <a:r>
              <a:rPr lang="tr-TR" sz="1800" dirty="0"/>
              <a:t> seçeneği bizim için uygun gözüküyor.</a:t>
            </a:r>
          </a:p>
        </p:txBody>
      </p:sp>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1000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7820022" y="4981362"/>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MLP mimarisi görsel olarak verilmektedir. </a:t>
            </a:r>
            <a:endParaRPr lang="tr-TR" dirty="0">
              <a:latin typeface="Book Antiqua (Gövde)"/>
            </a:endParaRPr>
          </a:p>
        </p:txBody>
      </p:sp>
      <p:pic>
        <p:nvPicPr>
          <p:cNvPr id="4" name="Resim 3" descr="metin içeren bir resim&#10;&#10;Açıklama otomatik olarak oluşturuldu">
            <a:extLst>
              <a:ext uri="{FF2B5EF4-FFF2-40B4-BE49-F238E27FC236}">
                <a16:creationId xmlns:a16="http://schemas.microsoft.com/office/drawing/2014/main" id="{AA093D4C-C31A-44D4-979E-39B1E4C29DD1}"/>
              </a:ext>
            </a:extLst>
          </p:cNvPr>
          <p:cNvPicPr>
            <a:picLocks noChangeAspect="1"/>
          </p:cNvPicPr>
          <p:nvPr/>
        </p:nvPicPr>
        <p:blipFill>
          <a:blip r:embed="rId4"/>
          <a:stretch>
            <a:fillRect/>
          </a:stretch>
        </p:blipFill>
        <p:spPr>
          <a:xfrm>
            <a:off x="134028" y="1829555"/>
            <a:ext cx="4055418" cy="2354784"/>
          </a:xfrm>
          <a:prstGeom prst="rect">
            <a:avLst/>
          </a:prstGeom>
        </p:spPr>
      </p:pic>
      <p:pic>
        <p:nvPicPr>
          <p:cNvPr id="13" name="Resim 12" descr="metin, elektronik eşyalar, jak, ekran görüntüsü içeren bir resim&#10;&#10;Açıklama otomatik olarak oluşturuldu">
            <a:extLst>
              <a:ext uri="{FF2B5EF4-FFF2-40B4-BE49-F238E27FC236}">
                <a16:creationId xmlns:a16="http://schemas.microsoft.com/office/drawing/2014/main" id="{FC31D6E6-B362-943F-8E03-F6F93DDC0D7D}"/>
              </a:ext>
            </a:extLst>
          </p:cNvPr>
          <p:cNvPicPr>
            <a:picLocks noChangeAspect="1"/>
          </p:cNvPicPr>
          <p:nvPr/>
        </p:nvPicPr>
        <p:blipFill>
          <a:blip r:embed="rId5"/>
          <a:stretch>
            <a:fillRect/>
          </a:stretch>
        </p:blipFill>
        <p:spPr>
          <a:xfrm>
            <a:off x="4648075" y="1637421"/>
            <a:ext cx="2611142" cy="4789384"/>
          </a:xfrm>
          <a:prstGeom prst="rect">
            <a:avLst/>
          </a:prstGeom>
        </p:spPr>
      </p:pic>
      <p:pic>
        <p:nvPicPr>
          <p:cNvPr id="17" name="Resim 16">
            <a:extLst>
              <a:ext uri="{FF2B5EF4-FFF2-40B4-BE49-F238E27FC236}">
                <a16:creationId xmlns:a16="http://schemas.microsoft.com/office/drawing/2014/main" id="{BE8DB61A-17DD-FCC2-923F-BCD5E5E8690F}"/>
              </a:ext>
            </a:extLst>
          </p:cNvPr>
          <p:cNvPicPr>
            <a:picLocks noChangeAspect="1"/>
          </p:cNvPicPr>
          <p:nvPr/>
        </p:nvPicPr>
        <p:blipFill>
          <a:blip r:embed="rId6"/>
          <a:stretch>
            <a:fillRect/>
          </a:stretch>
        </p:blipFill>
        <p:spPr>
          <a:xfrm>
            <a:off x="8439216" y="1865260"/>
            <a:ext cx="3213783" cy="1045448"/>
          </a:xfrm>
          <a:prstGeom prst="rect">
            <a:avLst/>
          </a:prstGeom>
        </p:spPr>
      </p:pic>
    </p:spTree>
    <p:extLst>
      <p:ext uri="{BB962C8B-B14F-4D97-AF65-F5344CB8AC3E}">
        <p14:creationId xmlns:p14="http://schemas.microsoft.com/office/powerpoint/2010/main" val="55156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66</a:t>
            </a:r>
          </a:p>
        </p:txBody>
      </p:sp>
      <p:sp>
        <p:nvSpPr>
          <p:cNvPr id="9" name="Başlık 1">
            <a:extLst>
              <a:ext uri="{FF2B5EF4-FFF2-40B4-BE49-F238E27FC236}">
                <a16:creationId xmlns:a16="http://schemas.microsoft.com/office/drawing/2014/main" id="{C1EFE0CB-8BED-33FB-E17E-D345CCFD7CE8}"/>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7" y="4076748"/>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74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302753" y="6137577"/>
            <a:ext cx="988627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1000, 7</a:t>
            </a:r>
            <a:r>
              <a:rPr lang="tr-TR" sz="2000" dirty="0"/>
              <a:t>500 data; Training </a:t>
            </a:r>
            <a:r>
              <a:rPr lang="tr-TR" sz="2000" b="1" dirty="0"/>
              <a:t>[5250], </a:t>
            </a:r>
            <a:r>
              <a:rPr lang="tr-TR" sz="2000" dirty="0" err="1"/>
              <a:t>Validation</a:t>
            </a:r>
            <a:r>
              <a:rPr lang="tr-TR" sz="2000" dirty="0"/>
              <a:t> </a:t>
            </a:r>
            <a:r>
              <a:rPr lang="tr-TR" sz="2000" b="1" dirty="0"/>
              <a:t>[1125], </a:t>
            </a:r>
            <a:r>
              <a:rPr lang="tr-TR" sz="2000" dirty="0"/>
              <a:t>Test </a:t>
            </a:r>
            <a:r>
              <a:rPr lang="tr-TR" sz="2000" b="1" dirty="0"/>
              <a:t>[1125]</a:t>
            </a:r>
          </a:p>
        </p:txBody>
      </p:sp>
      <p:pic>
        <p:nvPicPr>
          <p:cNvPr id="4" name="Resim 3" descr="tablo içeren bir resim&#10;&#10;Açıklama otomatik olarak oluşturuldu">
            <a:extLst>
              <a:ext uri="{FF2B5EF4-FFF2-40B4-BE49-F238E27FC236}">
                <a16:creationId xmlns:a16="http://schemas.microsoft.com/office/drawing/2014/main" id="{FCF1CF1B-80BE-491E-C17C-11EBA194E2AE}"/>
              </a:ext>
            </a:extLst>
          </p:cNvPr>
          <p:cNvPicPr>
            <a:picLocks noChangeAspect="1"/>
          </p:cNvPicPr>
          <p:nvPr/>
        </p:nvPicPr>
        <p:blipFill>
          <a:blip r:embed="rId4"/>
          <a:stretch>
            <a:fillRect/>
          </a:stretch>
        </p:blipFill>
        <p:spPr>
          <a:xfrm>
            <a:off x="302753" y="1706641"/>
            <a:ext cx="10222178" cy="2315088"/>
          </a:xfrm>
          <a:prstGeom prst="rect">
            <a:avLst/>
          </a:prstGeom>
        </p:spPr>
      </p:pic>
      <p:pic>
        <p:nvPicPr>
          <p:cNvPr id="8" name="Resim 7" descr="tablo içeren bir resim&#10;&#10;Açıklama otomatik olarak oluşturuldu">
            <a:extLst>
              <a:ext uri="{FF2B5EF4-FFF2-40B4-BE49-F238E27FC236}">
                <a16:creationId xmlns:a16="http://schemas.microsoft.com/office/drawing/2014/main" id="{C7900559-2510-65A1-88BD-BBD84781DB0A}"/>
              </a:ext>
            </a:extLst>
          </p:cNvPr>
          <p:cNvPicPr>
            <a:picLocks noChangeAspect="1"/>
          </p:cNvPicPr>
          <p:nvPr/>
        </p:nvPicPr>
        <p:blipFill>
          <a:blip r:embed="rId5"/>
          <a:stretch>
            <a:fillRect/>
          </a:stretch>
        </p:blipFill>
        <p:spPr>
          <a:xfrm>
            <a:off x="302752" y="4906839"/>
            <a:ext cx="4269247" cy="1150720"/>
          </a:xfrm>
          <a:prstGeom prst="rect">
            <a:avLst/>
          </a:prstGeom>
        </p:spPr>
      </p:pic>
    </p:spTree>
    <p:extLst>
      <p:ext uri="{BB962C8B-B14F-4D97-AF65-F5344CB8AC3E}">
        <p14:creationId xmlns:p14="http://schemas.microsoft.com/office/powerpoint/2010/main" val="14204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67</a:t>
            </a:r>
          </a:p>
        </p:txBody>
      </p:sp>
      <p:sp>
        <p:nvSpPr>
          <p:cNvPr id="9" name="Başlık 1">
            <a:extLst>
              <a:ext uri="{FF2B5EF4-FFF2-40B4-BE49-F238E27FC236}">
                <a16:creationId xmlns:a16="http://schemas.microsoft.com/office/drawing/2014/main" id="{F13AA5E7-C66E-FB41-A3DA-693E71B28897}"/>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134027" y="6112790"/>
            <a:ext cx="10730446" cy="45472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800" dirty="0">
                <a:latin typeface="Book Antiqua (Gövde)"/>
                <a:ea typeface="Calibri" panose="020F0502020204030204" pitchFamily="34" charset="0"/>
                <a:cs typeface="Arial" panose="020B0604020202020204" pitchFamily="34" charset="0"/>
              </a:rPr>
              <a:t>Eğitimimiz başarılı bir şekilde devam etmektedir.</a:t>
            </a:r>
          </a:p>
        </p:txBody>
      </p:sp>
      <p:pic>
        <p:nvPicPr>
          <p:cNvPr id="4" name="Resim 3">
            <a:extLst>
              <a:ext uri="{FF2B5EF4-FFF2-40B4-BE49-F238E27FC236}">
                <a16:creationId xmlns:a16="http://schemas.microsoft.com/office/drawing/2014/main" id="{0F949C1F-CCCE-718F-8E20-A14C7B89465E}"/>
              </a:ext>
            </a:extLst>
          </p:cNvPr>
          <p:cNvPicPr>
            <a:picLocks noChangeAspect="1"/>
          </p:cNvPicPr>
          <p:nvPr/>
        </p:nvPicPr>
        <p:blipFill>
          <a:blip r:embed="rId4"/>
          <a:stretch>
            <a:fillRect/>
          </a:stretch>
        </p:blipFill>
        <p:spPr>
          <a:xfrm>
            <a:off x="1034923" y="1761889"/>
            <a:ext cx="4336336" cy="3334222"/>
          </a:xfrm>
          <a:prstGeom prst="rect">
            <a:avLst/>
          </a:prstGeom>
        </p:spPr>
      </p:pic>
      <p:pic>
        <p:nvPicPr>
          <p:cNvPr id="8" name="Resim 7">
            <a:extLst>
              <a:ext uri="{FF2B5EF4-FFF2-40B4-BE49-F238E27FC236}">
                <a16:creationId xmlns:a16="http://schemas.microsoft.com/office/drawing/2014/main" id="{FA8AF2E2-CE65-F6AE-F902-B72B9444A70D}"/>
              </a:ext>
            </a:extLst>
          </p:cNvPr>
          <p:cNvPicPr>
            <a:picLocks noChangeAspect="1"/>
          </p:cNvPicPr>
          <p:nvPr/>
        </p:nvPicPr>
        <p:blipFill>
          <a:blip r:embed="rId5"/>
          <a:stretch>
            <a:fillRect/>
          </a:stretch>
        </p:blipFill>
        <p:spPr>
          <a:xfrm>
            <a:off x="6185542" y="1761889"/>
            <a:ext cx="4243139" cy="3334222"/>
          </a:xfrm>
          <a:prstGeom prst="rect">
            <a:avLst/>
          </a:prstGeom>
        </p:spPr>
      </p:pic>
      <p:sp>
        <p:nvSpPr>
          <p:cNvPr id="10" name="İçerik Yer Tutucusu 2">
            <a:extLst>
              <a:ext uri="{FF2B5EF4-FFF2-40B4-BE49-F238E27FC236}">
                <a16:creationId xmlns:a16="http://schemas.microsoft.com/office/drawing/2014/main" id="{766A7334-A3E6-38A5-A232-569A730BA562}"/>
              </a:ext>
            </a:extLst>
          </p:cNvPr>
          <p:cNvSpPr txBox="1">
            <a:spLocks/>
          </p:cNvSpPr>
          <p:nvPr/>
        </p:nvSpPr>
        <p:spPr>
          <a:xfrm>
            <a:off x="602391" y="5160060"/>
            <a:ext cx="5116285" cy="72072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Burada </a:t>
            </a:r>
            <a:r>
              <a:rPr lang="tr-TR" sz="1300" b="1" dirty="0" err="1"/>
              <a:t>gradient’in</a:t>
            </a:r>
            <a:r>
              <a:rPr lang="tr-TR" sz="1300" b="1" dirty="0"/>
              <a:t> tıpkı hata gibi alçaldığını ve in-çık yaparak ilerlediğini gözlemiyoruz. Bizim için her şey yolunda gözüküyor.</a:t>
            </a:r>
            <a:endParaRPr lang="tr-TR" sz="1300" dirty="0"/>
          </a:p>
        </p:txBody>
      </p:sp>
      <p:sp>
        <p:nvSpPr>
          <p:cNvPr id="11" name="İçerik Yer Tutucusu 2">
            <a:extLst>
              <a:ext uri="{FF2B5EF4-FFF2-40B4-BE49-F238E27FC236}">
                <a16:creationId xmlns:a16="http://schemas.microsoft.com/office/drawing/2014/main" id="{2152467D-8885-76CB-4619-838C530D0E52}"/>
              </a:ext>
            </a:extLst>
          </p:cNvPr>
          <p:cNvSpPr txBox="1">
            <a:spLocks/>
          </p:cNvSpPr>
          <p:nvPr/>
        </p:nvSpPr>
        <p:spPr>
          <a:xfrm>
            <a:off x="5782944" y="5160060"/>
            <a:ext cx="6214669" cy="6139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Hata</a:t>
            </a:r>
            <a:r>
              <a:rPr lang="tr-TR" sz="1300" dirty="0"/>
              <a:t> </a:t>
            </a:r>
            <a:r>
              <a:rPr lang="tr-TR" sz="1300" b="1" dirty="0"/>
              <a:t>Cross </a:t>
            </a:r>
            <a:r>
              <a:rPr lang="tr-TR" sz="1300" b="1" dirty="0" err="1"/>
              <a:t>Entropy</a:t>
            </a:r>
            <a:r>
              <a:rPr lang="tr-TR" sz="1300" b="1" dirty="0"/>
              <a:t>, 10 seviyelerinden alçalarak 0’a yakın seviyelere kadar inmiş. Bizim için gayet uygun gözüküyor. </a:t>
            </a:r>
            <a:endParaRPr lang="tr-TR" sz="1300" dirty="0"/>
          </a:p>
        </p:txBody>
      </p:sp>
    </p:spTree>
    <p:extLst>
      <p:ext uri="{BB962C8B-B14F-4D97-AF65-F5344CB8AC3E}">
        <p14:creationId xmlns:p14="http://schemas.microsoft.com/office/powerpoint/2010/main" val="276044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P spid="10" grpId="0" build="p"/>
      <p:bldP spid="1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68</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a:t>
            </a:r>
            <a:r>
              <a:rPr lang="tr-TR" b="1" dirty="0">
                <a:latin typeface="Book Antiqua (Gövde)"/>
                <a:ea typeface="Calibri" panose="020F0502020204030204" pitchFamily="34" charset="0"/>
                <a:cs typeface="Arial" panose="020B0604020202020204" pitchFamily="34" charset="0"/>
              </a:rPr>
              <a:t>parametreler rahatlıkla değiştirilebilir. </a:t>
            </a:r>
            <a:endParaRPr lang="tr-TR" b="1"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a:t>ETH_Projesi2_beta</a:t>
            </a:r>
            <a:r>
              <a:rPr lang="tr-TR" sz="1500" dirty="0"/>
              <a:t> adıyla </a:t>
            </a:r>
            <a:r>
              <a:rPr lang="tr-TR" sz="1600" b="1" dirty="0"/>
              <a:t>.m</a:t>
            </a:r>
            <a:r>
              <a:rPr lang="tr-TR" sz="1500" dirty="0"/>
              <a:t> ve </a:t>
            </a:r>
            <a:r>
              <a:rPr lang="tr-TR" sz="1500" b="1" dirty="0"/>
              <a:t>.txt </a:t>
            </a:r>
            <a:r>
              <a:rPr lang="tr-TR" sz="1500" dirty="0"/>
              <a:t>formatında paylaşılmıştır.</a:t>
            </a:r>
          </a:p>
        </p:txBody>
      </p:sp>
      <p:pic>
        <p:nvPicPr>
          <p:cNvPr id="8" name="Resim 7" descr="metin içeren bir resim&#10;&#10;Açıklama otomatik olarak oluşturuldu">
            <a:extLst>
              <a:ext uri="{FF2B5EF4-FFF2-40B4-BE49-F238E27FC236}">
                <a16:creationId xmlns:a16="http://schemas.microsoft.com/office/drawing/2014/main" id="{4E117F86-94AE-B167-A044-D8A1F99F68A9}"/>
              </a:ext>
            </a:extLst>
          </p:cNvPr>
          <p:cNvPicPr>
            <a:picLocks noChangeAspect="1"/>
          </p:cNvPicPr>
          <p:nvPr/>
        </p:nvPicPr>
        <p:blipFill>
          <a:blip r:embed="rId5"/>
          <a:stretch>
            <a:fillRect/>
          </a:stretch>
        </p:blipFill>
        <p:spPr>
          <a:xfrm>
            <a:off x="7566368" y="1615343"/>
            <a:ext cx="3330232" cy="4660820"/>
          </a:xfrm>
          <a:prstGeom prst="rect">
            <a:avLst/>
          </a:prstGeom>
        </p:spPr>
      </p:pic>
    </p:spTree>
    <p:extLst>
      <p:ext uri="{BB962C8B-B14F-4D97-AF65-F5344CB8AC3E}">
        <p14:creationId xmlns:p14="http://schemas.microsoft.com/office/powerpoint/2010/main" val="160840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69</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352912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5376923" y="4129700"/>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9133902" y="4175895"/>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2212265" y="4129698"/>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658055" y="4129697"/>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p:cNvCxnSpPr>
          <p:nvPr/>
        </p:nvCxnSpPr>
        <p:spPr>
          <a:xfrm flipH="1" flipV="1">
            <a:off x="1010662" y="5203820"/>
            <a:ext cx="10166897" cy="8999"/>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972295"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2548264" y="509821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4034485" y="510243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5712922"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168197" y="5406078"/>
            <a:ext cx="1949906" cy="307398"/>
          </a:xfrm>
        </p:spPr>
        <p:txBody>
          <a:bodyPr rtlCol="0"/>
          <a:lstStyle/>
          <a:p>
            <a:r>
              <a:rPr lang="tr-TR" sz="1600" dirty="0"/>
              <a:t>GEBELİK SAYISI</a:t>
            </a: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1903904" y="5306300"/>
            <a:ext cx="1550993" cy="744485"/>
          </a:xfrm>
        </p:spPr>
        <p:txBody>
          <a:bodyPr rtlCol="0"/>
          <a:lstStyle/>
          <a:p>
            <a:r>
              <a:rPr lang="tr-TR" dirty="0"/>
              <a:t>KANDAKİ GLİKOZ ORANI</a:t>
            </a: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4959097" y="5349775"/>
            <a:ext cx="1639313" cy="601973"/>
          </a:xfrm>
        </p:spPr>
        <p:txBody>
          <a:bodyPr rtlCol="0"/>
          <a:lstStyle/>
          <a:p>
            <a:r>
              <a:rPr lang="tr-TR" sz="1500" dirty="0"/>
              <a:t>KANDAKİ İNSÜLİN</a:t>
            </a:r>
          </a:p>
          <a:p>
            <a:r>
              <a:rPr lang="tr-TR" sz="1500" dirty="0"/>
              <a:t>ORANI</a:t>
            </a: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8811465" y="5363785"/>
            <a:ext cx="1448534" cy="577848"/>
          </a:xfrm>
        </p:spPr>
        <p:txBody>
          <a:bodyPr rtlCol="0"/>
          <a:lstStyle/>
          <a:p>
            <a:pPr rtl="0"/>
            <a:r>
              <a:rPr lang="tr-TR" sz="1600" b="1" dirty="0">
                <a:latin typeface="Calibri Light" panose="020F0302020204030204" pitchFamily="34" charset="0"/>
                <a:cs typeface="Calibri Light" panose="020F0302020204030204" pitchFamily="34" charset="0"/>
              </a:rPr>
              <a:t>DİYABET YÜZDESİ</a:t>
            </a:r>
          </a:p>
        </p:txBody>
      </p:sp>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7571918"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3698486" y="4129699"/>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3093960" y="5356480"/>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KAN BASINCI</a:t>
            </a:r>
          </a:p>
        </p:txBody>
      </p:sp>
      <p:sp>
        <p:nvSpPr>
          <p:cNvPr id="53" name="İçerik Yer Tutucusu 2">
            <a:extLst>
              <a:ext uri="{FF2B5EF4-FFF2-40B4-BE49-F238E27FC236}">
                <a16:creationId xmlns:a16="http://schemas.microsoft.com/office/drawing/2014/main" id="{57C239AC-96A0-3FEA-E71E-DD0CAD466452}"/>
              </a:ext>
            </a:extLst>
          </p:cNvPr>
          <p:cNvSpPr txBox="1">
            <a:spLocks/>
          </p:cNvSpPr>
          <p:nvPr/>
        </p:nvSpPr>
        <p:spPr>
          <a:xfrm>
            <a:off x="265917" y="1639674"/>
            <a:ext cx="11803226" cy="840963"/>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tr-TR" sz="1300" dirty="0"/>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8" name="Dikdörtgen 57">
            <a:extLst>
              <a:ext uri="{FF2B5EF4-FFF2-40B4-BE49-F238E27FC236}">
                <a16:creationId xmlns:a16="http://schemas.microsoft.com/office/drawing/2014/main" id="{4C23C3D0-48C7-54F3-1F76-DB6A9C2B202B}"/>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a:t>
            </a:r>
          </a:p>
        </p:txBody>
      </p:sp>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905298" y="3121330"/>
            <a:ext cx="1953176" cy="51033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DİYABET</a:t>
            </a:r>
          </a:p>
          <a:p>
            <a:endParaRPr lang="tr-TR" sz="2000" dirty="0"/>
          </a:p>
        </p:txBody>
      </p:sp>
      <p:sp>
        <p:nvSpPr>
          <p:cNvPr id="8" name="Oval 7" descr="zaman çizelgesi işaretçileri">
            <a:extLst>
              <a:ext uri="{FF2B5EF4-FFF2-40B4-BE49-F238E27FC236}">
                <a16:creationId xmlns:a16="http://schemas.microsoft.com/office/drawing/2014/main" id="{17C99B08-7379-FEEF-9BDE-0A2CB6E08E66}"/>
              </a:ext>
            </a:extLst>
          </p:cNvPr>
          <p:cNvSpPr/>
          <p:nvPr/>
        </p:nvSpPr>
        <p:spPr>
          <a:xfrm>
            <a:off x="11072965"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9" name="Oval 8" descr="zaman çizelgesi işaretçileri">
            <a:extLst>
              <a:ext uri="{FF2B5EF4-FFF2-40B4-BE49-F238E27FC236}">
                <a16:creationId xmlns:a16="http://schemas.microsoft.com/office/drawing/2014/main" id="{B8E0D309-8708-F67B-7E47-6EC9949B1764}"/>
              </a:ext>
            </a:extLst>
          </p:cNvPr>
          <p:cNvSpPr/>
          <p:nvPr/>
        </p:nvSpPr>
        <p:spPr>
          <a:xfrm>
            <a:off x="9465944"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0" name="Metin Yer Tutucusu 19">
            <a:extLst>
              <a:ext uri="{FF2B5EF4-FFF2-40B4-BE49-F238E27FC236}">
                <a16:creationId xmlns:a16="http://schemas.microsoft.com/office/drawing/2014/main" id="{EAB483C4-4858-1079-AA76-8B4108BC9346}"/>
              </a:ext>
            </a:extLst>
          </p:cNvPr>
          <p:cNvSpPr txBox="1">
            <a:spLocks/>
          </p:cNvSpPr>
          <p:nvPr/>
        </p:nvSpPr>
        <p:spPr>
          <a:xfrm>
            <a:off x="7141401" y="5349775"/>
            <a:ext cx="992696" cy="34267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BMI</a:t>
            </a:r>
          </a:p>
        </p:txBody>
      </p:sp>
      <p:sp>
        <p:nvSpPr>
          <p:cNvPr id="11" name="Metin Yer Tutucusu 20">
            <a:extLst>
              <a:ext uri="{FF2B5EF4-FFF2-40B4-BE49-F238E27FC236}">
                <a16:creationId xmlns:a16="http://schemas.microsoft.com/office/drawing/2014/main" id="{1A7716DE-1D13-AD4E-3E5F-346E189F308C}"/>
              </a:ext>
            </a:extLst>
          </p:cNvPr>
          <p:cNvSpPr txBox="1">
            <a:spLocks/>
          </p:cNvSpPr>
          <p:nvPr/>
        </p:nvSpPr>
        <p:spPr>
          <a:xfrm>
            <a:off x="10410749" y="5370043"/>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YAŞ</a:t>
            </a:r>
          </a:p>
        </p:txBody>
      </p:sp>
      <p:pic>
        <p:nvPicPr>
          <p:cNvPr id="16" name="Grafik 15" descr="Hamile kadın ana hat">
            <a:extLst>
              <a:ext uri="{FF2B5EF4-FFF2-40B4-BE49-F238E27FC236}">
                <a16:creationId xmlns:a16="http://schemas.microsoft.com/office/drawing/2014/main" id="{338FD197-7D45-937F-C873-0BEE227F1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295" y="4040327"/>
            <a:ext cx="953432" cy="953432"/>
          </a:xfrm>
          <a:prstGeom prst="rect">
            <a:avLst/>
          </a:prstGeom>
        </p:spPr>
      </p:pic>
      <p:sp>
        <p:nvSpPr>
          <p:cNvPr id="22" name="Oval 21">
            <a:extLst>
              <a:ext uri="{FF2B5EF4-FFF2-40B4-BE49-F238E27FC236}">
                <a16:creationId xmlns:a16="http://schemas.microsoft.com/office/drawing/2014/main" id="{F4B141A4-2921-FFDA-53B2-D36EA9D9523F}"/>
              </a:ext>
              <a:ext uri="{C183D7F6-B498-43B3-948B-1728B52AA6E4}">
                <adec:decorative xmlns:adec="http://schemas.microsoft.com/office/drawing/2017/decorative" val="1"/>
              </a:ext>
            </a:extLst>
          </p:cNvPr>
          <p:cNvSpPr/>
          <p:nvPr/>
        </p:nvSpPr>
        <p:spPr>
          <a:xfrm>
            <a:off x="10733186" y="4132420"/>
            <a:ext cx="840963" cy="840963"/>
          </a:xfrm>
          <a:prstGeom prst="ellipse">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25" name="Oval 24">
            <a:extLst>
              <a:ext uri="{FF2B5EF4-FFF2-40B4-BE49-F238E27FC236}">
                <a16:creationId xmlns:a16="http://schemas.microsoft.com/office/drawing/2014/main" id="{88076209-FF80-8829-51B9-F256C9B97EDE}"/>
              </a:ext>
              <a:ext uri="{C183D7F6-B498-43B3-948B-1728B52AA6E4}">
                <adec:decorative xmlns:adec="http://schemas.microsoft.com/office/drawing/2017/decorative" val="1"/>
              </a:ext>
            </a:extLst>
          </p:cNvPr>
          <p:cNvSpPr/>
          <p:nvPr/>
        </p:nvSpPr>
        <p:spPr>
          <a:xfrm>
            <a:off x="7235919" y="4142364"/>
            <a:ext cx="840963" cy="840963"/>
          </a:xfrm>
          <a:prstGeom prst="ellipse">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pic>
        <p:nvPicPr>
          <p:cNvPr id="29" name="Resim 28">
            <a:extLst>
              <a:ext uri="{FF2B5EF4-FFF2-40B4-BE49-F238E27FC236}">
                <a16:creationId xmlns:a16="http://schemas.microsoft.com/office/drawing/2014/main" id="{B0527162-BAD6-BB29-2AE6-E53A3201AEC7}"/>
              </a:ext>
            </a:extLst>
          </p:cNvPr>
          <p:cNvPicPr>
            <a:picLocks noChangeAspect="1"/>
          </p:cNvPicPr>
          <p:nvPr/>
        </p:nvPicPr>
        <p:blipFill rotWithShape="1">
          <a:blip r:embed="rId6"/>
          <a:srcRect l="15375" t="12291" r="41180" b="18115"/>
          <a:stretch/>
        </p:blipFill>
        <p:spPr>
          <a:xfrm>
            <a:off x="5250769" y="1757215"/>
            <a:ext cx="1262234" cy="1295659"/>
          </a:xfrm>
          <a:prstGeom prst="flowChartConnector">
            <a:avLst/>
          </a:prstGeom>
          <a:ln w="38100">
            <a:solidFill>
              <a:schemeClr val="accent2"/>
            </a:solidFill>
          </a:ln>
        </p:spPr>
      </p:pic>
      <p:pic>
        <p:nvPicPr>
          <p:cNvPr id="32" name="Grafik 31" descr="Su ana hat">
            <a:extLst>
              <a:ext uri="{FF2B5EF4-FFF2-40B4-BE49-F238E27FC236}">
                <a16:creationId xmlns:a16="http://schemas.microsoft.com/office/drawing/2014/main" id="{6F14FB46-E269-DE14-B7B5-3CCC2FE8FD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8593" y="4027696"/>
            <a:ext cx="1044002" cy="1044002"/>
          </a:xfrm>
          <a:prstGeom prst="rect">
            <a:avLst/>
          </a:prstGeom>
        </p:spPr>
      </p:pic>
      <p:pic>
        <p:nvPicPr>
          <p:cNvPr id="35" name="Grafik 34" descr="Beher ana hat">
            <a:extLst>
              <a:ext uri="{FF2B5EF4-FFF2-40B4-BE49-F238E27FC236}">
                <a16:creationId xmlns:a16="http://schemas.microsoft.com/office/drawing/2014/main" id="{6484A0E2-41EF-0AA1-D691-8745AD81C3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82271" y="4026594"/>
            <a:ext cx="914400" cy="914400"/>
          </a:xfrm>
          <a:prstGeom prst="rect">
            <a:avLst/>
          </a:prstGeom>
        </p:spPr>
      </p:pic>
      <p:pic>
        <p:nvPicPr>
          <p:cNvPr id="41" name="Grafik 40" descr="İğne ana hat">
            <a:extLst>
              <a:ext uri="{FF2B5EF4-FFF2-40B4-BE49-F238E27FC236}">
                <a16:creationId xmlns:a16="http://schemas.microsoft.com/office/drawing/2014/main" id="{98B76E3B-D894-86B5-2F49-CCC29C08BF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2057" y="4129455"/>
            <a:ext cx="914400" cy="914400"/>
          </a:xfrm>
          <a:prstGeom prst="rect">
            <a:avLst/>
          </a:prstGeom>
        </p:spPr>
      </p:pic>
      <p:pic>
        <p:nvPicPr>
          <p:cNvPr id="47" name="Grafik 46" descr="Aşağı Doğru Eğilim RTL ana hat">
            <a:extLst>
              <a:ext uri="{FF2B5EF4-FFF2-40B4-BE49-F238E27FC236}">
                <a16:creationId xmlns:a16="http://schemas.microsoft.com/office/drawing/2014/main" id="{CDE7A42B-6FAD-9D27-F5D0-266F923AC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181" y="4090909"/>
            <a:ext cx="914400" cy="914400"/>
          </a:xfrm>
          <a:prstGeom prst="rect">
            <a:avLst/>
          </a:prstGeom>
        </p:spPr>
      </p:pic>
      <p:pic>
        <p:nvPicPr>
          <p:cNvPr id="50" name="Grafik 49" descr="öksürük ana hat">
            <a:extLst>
              <a:ext uri="{FF2B5EF4-FFF2-40B4-BE49-F238E27FC236}">
                <a16:creationId xmlns:a16="http://schemas.microsoft.com/office/drawing/2014/main" id="{D92AF8C4-AE69-E3AD-0D23-78C96BF7DA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75717" y="4184894"/>
            <a:ext cx="840963" cy="840963"/>
          </a:xfrm>
          <a:prstGeom prst="rect">
            <a:avLst/>
          </a:prstGeom>
        </p:spPr>
      </p:pic>
      <p:pic>
        <p:nvPicPr>
          <p:cNvPr id="62" name="Grafik 61" descr="Çocuklar ana hat">
            <a:extLst>
              <a:ext uri="{FF2B5EF4-FFF2-40B4-BE49-F238E27FC236}">
                <a16:creationId xmlns:a16="http://schemas.microsoft.com/office/drawing/2014/main" id="{CBA304F1-F415-CA25-F9AE-32E85D68C56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54014" y="4112931"/>
            <a:ext cx="914400" cy="914400"/>
          </a:xfrm>
          <a:prstGeom prst="rect">
            <a:avLst/>
          </a:prstGeom>
        </p:spPr>
      </p:pic>
      <p:sp>
        <p:nvSpPr>
          <p:cNvPr id="65" name="Başlık 1">
            <a:extLst>
              <a:ext uri="{FF2B5EF4-FFF2-40B4-BE49-F238E27FC236}">
                <a16:creationId xmlns:a16="http://schemas.microsoft.com/office/drawing/2014/main" id="{9C838D71-2CAF-2F03-F1C7-881EC7B97500}"/>
              </a:ext>
            </a:extLst>
          </p:cNvPr>
          <p:cNvSpPr txBox="1">
            <a:spLocks/>
          </p:cNvSpPr>
          <p:nvPr/>
        </p:nvSpPr>
        <p:spPr>
          <a:xfrm>
            <a:off x="679578" y="573527"/>
            <a:ext cx="3052666" cy="7041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Calibri Light" panose="020F0302020204030204" pitchFamily="34" charset="0"/>
                <a:ea typeface="+mj-ea"/>
                <a:cs typeface="Calibri Light" panose="020F0302020204030204" pitchFamily="34" charset="0"/>
              </a:defRPr>
            </a:lvl1pPr>
          </a:lstStyle>
          <a:p>
            <a:r>
              <a:rPr lang="tr-TR" b="1" dirty="0">
                <a:latin typeface="Book Antiqua (Başlıklar)"/>
              </a:rPr>
              <a:t>VERİLER:</a:t>
            </a:r>
          </a:p>
        </p:txBody>
      </p:sp>
    </p:spTree>
    <p:extLst>
      <p:ext uri="{BB962C8B-B14F-4D97-AF65-F5344CB8AC3E}">
        <p14:creationId xmlns:p14="http://schemas.microsoft.com/office/powerpoint/2010/main" val="19311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animEffect transition="in" filter="fade">
                                      <p:cBhvr>
                                        <p:cTn id="32" dur="500"/>
                                        <p:tgtEl>
                                          <p:spTgt spid="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P spid="10" grpId="0" build="p"/>
      <p:bldP spid="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1. satırını (1x5) alıyoruz ve sonucun 0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5" name="Resim 4" descr="tablo içeren bir resim&#10;&#10;Açıklama otomatik olarak oluşturuldu">
            <a:extLst>
              <a:ext uri="{FF2B5EF4-FFF2-40B4-BE49-F238E27FC236}">
                <a16:creationId xmlns:a16="http://schemas.microsoft.com/office/drawing/2014/main" id="{C771A80B-2057-615F-DC7A-E43F6988964B}"/>
              </a:ext>
            </a:extLst>
          </p:cNvPr>
          <p:cNvPicPr>
            <a:picLocks noChangeAspect="1"/>
          </p:cNvPicPr>
          <p:nvPr/>
        </p:nvPicPr>
        <p:blipFill>
          <a:blip r:embed="rId4"/>
          <a:stretch>
            <a:fillRect/>
          </a:stretch>
        </p:blipFill>
        <p:spPr>
          <a:xfrm>
            <a:off x="306747" y="2180228"/>
            <a:ext cx="5250635" cy="2240474"/>
          </a:xfrm>
          <a:prstGeom prst="rect">
            <a:avLst/>
          </a:prstGeom>
        </p:spPr>
      </p:pic>
      <p:pic>
        <p:nvPicPr>
          <p:cNvPr id="11" name="Resim 10">
            <a:extLst>
              <a:ext uri="{FF2B5EF4-FFF2-40B4-BE49-F238E27FC236}">
                <a16:creationId xmlns:a16="http://schemas.microsoft.com/office/drawing/2014/main" id="{23A05D71-0B14-08E0-192F-F4ACDAC2A5D7}"/>
              </a:ext>
            </a:extLst>
          </p:cNvPr>
          <p:cNvPicPr>
            <a:picLocks noChangeAspect="1"/>
          </p:cNvPicPr>
          <p:nvPr/>
        </p:nvPicPr>
        <p:blipFill>
          <a:blip r:embed="rId5"/>
          <a:stretch>
            <a:fillRect/>
          </a:stretch>
        </p:blipFill>
        <p:spPr>
          <a:xfrm>
            <a:off x="306747" y="4611980"/>
            <a:ext cx="7795511" cy="684066"/>
          </a:xfrm>
          <a:prstGeom prst="rect">
            <a:avLst/>
          </a:prstGeom>
        </p:spPr>
      </p:pic>
      <p:pic>
        <p:nvPicPr>
          <p:cNvPr id="13" name="Resim 12">
            <a:extLst>
              <a:ext uri="{FF2B5EF4-FFF2-40B4-BE49-F238E27FC236}">
                <a16:creationId xmlns:a16="http://schemas.microsoft.com/office/drawing/2014/main" id="{F60322DB-9841-0920-C1BE-EDE26A6EAF8A}"/>
              </a:ext>
            </a:extLst>
          </p:cNvPr>
          <p:cNvPicPr>
            <a:picLocks noChangeAspect="1"/>
          </p:cNvPicPr>
          <p:nvPr/>
        </p:nvPicPr>
        <p:blipFill>
          <a:blip r:embed="rId6"/>
          <a:stretch>
            <a:fillRect/>
          </a:stretch>
        </p:blipFill>
        <p:spPr>
          <a:xfrm>
            <a:off x="8351713" y="4606294"/>
            <a:ext cx="3754754" cy="684065"/>
          </a:xfrm>
          <a:prstGeom prst="rect">
            <a:avLst/>
          </a:prstGeom>
        </p:spPr>
      </p:pic>
    </p:spTree>
    <p:extLst>
      <p:ext uri="{BB962C8B-B14F-4D97-AF65-F5344CB8AC3E}">
        <p14:creationId xmlns:p14="http://schemas.microsoft.com/office/powerpoint/2010/main" val="16463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İkinci deneme için veri setimizin 622. satırını (1x5) alıyoruz ve sonucun 1 olmasını bekliyoruz</a:t>
            </a:r>
            <a:endParaRPr lang="tr-TR" dirty="0">
              <a:latin typeface="Book Antiqua (Gövde)"/>
            </a:endParaRPr>
          </a:p>
        </p:txBody>
      </p:sp>
      <p:sp>
        <p:nvSpPr>
          <p:cNvPr id="15" name="Metin kutusu 14">
            <a:extLst>
              <a:ext uri="{FF2B5EF4-FFF2-40B4-BE49-F238E27FC236}">
                <a16:creationId xmlns:a16="http://schemas.microsoft.com/office/drawing/2014/main" id="{ECD504F0-0E3C-C0FB-F764-CAB2AA583019}"/>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1, Elde edilen sonuç: 0.</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63D12211-DA09-8041-3F51-D82F654665A4}"/>
              </a:ext>
            </a:extLst>
          </p:cNvPr>
          <p:cNvPicPr>
            <a:picLocks noChangeAspect="1"/>
          </p:cNvPicPr>
          <p:nvPr/>
        </p:nvPicPr>
        <p:blipFill>
          <a:blip r:embed="rId4"/>
          <a:stretch>
            <a:fillRect/>
          </a:stretch>
        </p:blipFill>
        <p:spPr>
          <a:xfrm>
            <a:off x="306747" y="2234310"/>
            <a:ext cx="5364945" cy="2309060"/>
          </a:xfrm>
          <a:prstGeom prst="rect">
            <a:avLst/>
          </a:prstGeom>
        </p:spPr>
      </p:pic>
      <p:pic>
        <p:nvPicPr>
          <p:cNvPr id="8" name="Resim 7">
            <a:extLst>
              <a:ext uri="{FF2B5EF4-FFF2-40B4-BE49-F238E27FC236}">
                <a16:creationId xmlns:a16="http://schemas.microsoft.com/office/drawing/2014/main" id="{6FA804E2-B2A1-AAEB-15E0-883DE4B00916}"/>
              </a:ext>
            </a:extLst>
          </p:cNvPr>
          <p:cNvPicPr>
            <a:picLocks noChangeAspect="1"/>
          </p:cNvPicPr>
          <p:nvPr/>
        </p:nvPicPr>
        <p:blipFill>
          <a:blip r:embed="rId5"/>
          <a:stretch>
            <a:fillRect/>
          </a:stretch>
        </p:blipFill>
        <p:spPr>
          <a:xfrm>
            <a:off x="306747" y="4778336"/>
            <a:ext cx="8375106" cy="533446"/>
          </a:xfrm>
          <a:prstGeom prst="rect">
            <a:avLst/>
          </a:prstGeom>
        </p:spPr>
      </p:pic>
      <p:pic>
        <p:nvPicPr>
          <p:cNvPr id="12" name="Resim 11">
            <a:extLst>
              <a:ext uri="{FF2B5EF4-FFF2-40B4-BE49-F238E27FC236}">
                <a16:creationId xmlns:a16="http://schemas.microsoft.com/office/drawing/2014/main" id="{EA9FF6AD-E157-0437-9651-B1BF360713E0}"/>
              </a:ext>
            </a:extLst>
          </p:cNvPr>
          <p:cNvPicPr>
            <a:picLocks noChangeAspect="1"/>
          </p:cNvPicPr>
          <p:nvPr/>
        </p:nvPicPr>
        <p:blipFill>
          <a:blip r:embed="rId6"/>
          <a:stretch>
            <a:fillRect/>
          </a:stretch>
        </p:blipFill>
        <p:spPr>
          <a:xfrm>
            <a:off x="8833867" y="4755707"/>
            <a:ext cx="3022150" cy="556075"/>
          </a:xfrm>
          <a:prstGeom prst="rect">
            <a:avLst/>
          </a:prstGeom>
        </p:spPr>
      </p:pic>
      <p:sp>
        <p:nvSpPr>
          <p:cNvPr id="14" name="Metin kutusu 13">
            <a:extLst>
              <a:ext uri="{FF2B5EF4-FFF2-40B4-BE49-F238E27FC236}">
                <a16:creationId xmlns:a16="http://schemas.microsoft.com/office/drawing/2014/main" id="{7AAE05C7-43D1-EA3E-9145-969F7DAFB415}"/>
              </a:ext>
            </a:extLst>
          </p:cNvPr>
          <p:cNvSpPr txBox="1"/>
          <p:nvPr/>
        </p:nvSpPr>
        <p:spPr>
          <a:xfrm>
            <a:off x="306746" y="6198749"/>
            <a:ext cx="10534573" cy="292388"/>
          </a:xfrm>
          <a:prstGeom prst="rect">
            <a:avLst/>
          </a:prstGeom>
          <a:noFill/>
        </p:spPr>
        <p:txBody>
          <a:bodyPr wrap="square">
            <a:spAutoFit/>
          </a:bodyPr>
          <a:lstStyle/>
          <a:p>
            <a:r>
              <a:rPr lang="tr-TR" sz="1300" dirty="0">
                <a:latin typeface="Book Antiqua (Gövde)"/>
              </a:rPr>
              <a:t>Hata matrisleri %60 seviyelerinde olduğu için testlerimizin bazılarının </a:t>
            </a:r>
            <a:r>
              <a:rPr lang="tr-TR" sz="1300" dirty="0">
                <a:solidFill>
                  <a:srgbClr val="FF0000"/>
                </a:solidFill>
                <a:latin typeface="Book Antiqua (Gövde)"/>
              </a:rPr>
              <a:t>BAŞARISIZ</a:t>
            </a:r>
            <a:r>
              <a:rPr lang="tr-TR" sz="1300" dirty="0">
                <a:latin typeface="Book Antiqua (Gövde)"/>
              </a:rPr>
              <a:t> olması gayet normal gözüküyor.</a:t>
            </a:r>
          </a:p>
        </p:txBody>
      </p:sp>
    </p:spTree>
    <p:extLst>
      <p:ext uri="{BB962C8B-B14F-4D97-AF65-F5344CB8AC3E}">
        <p14:creationId xmlns:p14="http://schemas.microsoft.com/office/powerpoint/2010/main" val="383425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Deneme3:</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2958. satırını (1x5) alıyoruz ve sonucun 0 olmasını bekliyoruz</a:t>
            </a:r>
            <a:endParaRPr lang="tr-TR" dirty="0">
              <a:latin typeface="Book Antiqua (Gövde)"/>
            </a:endParaRPr>
          </a:p>
        </p:txBody>
      </p:sp>
      <p:sp>
        <p:nvSpPr>
          <p:cNvPr id="15" name="Metin kutusu 14">
            <a:extLst>
              <a:ext uri="{FF2B5EF4-FFF2-40B4-BE49-F238E27FC236}">
                <a16:creationId xmlns:a16="http://schemas.microsoft.com/office/drawing/2014/main" id="{DFA9226D-87AB-1079-2CE2-B437DE133610}"/>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3: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94CDDB89-0E6B-D4BC-0449-2E174F9D1E9C}"/>
              </a:ext>
            </a:extLst>
          </p:cNvPr>
          <p:cNvPicPr>
            <a:picLocks noChangeAspect="1"/>
          </p:cNvPicPr>
          <p:nvPr/>
        </p:nvPicPr>
        <p:blipFill>
          <a:blip r:embed="rId4"/>
          <a:stretch>
            <a:fillRect/>
          </a:stretch>
        </p:blipFill>
        <p:spPr>
          <a:xfrm>
            <a:off x="306747" y="2289615"/>
            <a:ext cx="5624047" cy="2316681"/>
          </a:xfrm>
          <a:prstGeom prst="rect">
            <a:avLst/>
          </a:prstGeom>
        </p:spPr>
      </p:pic>
      <p:pic>
        <p:nvPicPr>
          <p:cNvPr id="8" name="Resim 7">
            <a:extLst>
              <a:ext uri="{FF2B5EF4-FFF2-40B4-BE49-F238E27FC236}">
                <a16:creationId xmlns:a16="http://schemas.microsoft.com/office/drawing/2014/main" id="{11AE4582-EB4F-BE25-C989-AC7321CA39DB}"/>
              </a:ext>
            </a:extLst>
          </p:cNvPr>
          <p:cNvPicPr>
            <a:picLocks noChangeAspect="1"/>
          </p:cNvPicPr>
          <p:nvPr/>
        </p:nvPicPr>
        <p:blipFill>
          <a:blip r:embed="rId5"/>
          <a:stretch>
            <a:fillRect/>
          </a:stretch>
        </p:blipFill>
        <p:spPr>
          <a:xfrm>
            <a:off x="306747" y="4774349"/>
            <a:ext cx="7780694" cy="571550"/>
          </a:xfrm>
          <a:prstGeom prst="rect">
            <a:avLst/>
          </a:prstGeom>
        </p:spPr>
      </p:pic>
      <p:pic>
        <p:nvPicPr>
          <p:cNvPr id="12" name="Resim 11">
            <a:extLst>
              <a:ext uri="{FF2B5EF4-FFF2-40B4-BE49-F238E27FC236}">
                <a16:creationId xmlns:a16="http://schemas.microsoft.com/office/drawing/2014/main" id="{D028B65C-A94D-ED08-0377-9D1142784836}"/>
              </a:ext>
            </a:extLst>
          </p:cNvPr>
          <p:cNvPicPr>
            <a:picLocks noChangeAspect="1"/>
          </p:cNvPicPr>
          <p:nvPr/>
        </p:nvPicPr>
        <p:blipFill>
          <a:blip r:embed="rId6"/>
          <a:stretch>
            <a:fillRect/>
          </a:stretch>
        </p:blipFill>
        <p:spPr>
          <a:xfrm>
            <a:off x="8199801" y="4755707"/>
            <a:ext cx="3498992" cy="590192"/>
          </a:xfrm>
          <a:prstGeom prst="rect">
            <a:avLst/>
          </a:prstGeom>
        </p:spPr>
      </p:pic>
    </p:spTree>
    <p:extLst>
      <p:ext uri="{BB962C8B-B14F-4D97-AF65-F5344CB8AC3E}">
        <p14:creationId xmlns:p14="http://schemas.microsoft.com/office/powerpoint/2010/main" val="23314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Deneme4:</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4963. satırını (1x5) alıyoruz ve sonucun 1 olmasını bekliyoruz</a:t>
            </a:r>
            <a:endParaRPr lang="tr-TR" dirty="0">
              <a:latin typeface="Book Antiqua (Gövde)"/>
            </a:endParaRPr>
          </a:p>
        </p:txBody>
      </p:sp>
      <p:sp>
        <p:nvSpPr>
          <p:cNvPr id="15" name="Metin kutusu 14">
            <a:extLst>
              <a:ext uri="{FF2B5EF4-FFF2-40B4-BE49-F238E27FC236}">
                <a16:creationId xmlns:a16="http://schemas.microsoft.com/office/drawing/2014/main" id="{DFA9226D-87AB-1079-2CE2-B437DE133610}"/>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1, Elde edilen sonuç: 1.</a:t>
            </a:r>
          </a:p>
          <a:p>
            <a:r>
              <a:rPr lang="tr-TR" b="1" dirty="0">
                <a:latin typeface="Book Antiqua (Gövde)"/>
                <a:ea typeface="Calibri" panose="020F0502020204030204" pitchFamily="34" charset="0"/>
                <a:cs typeface="Arial" panose="020B0604020202020204" pitchFamily="34" charset="0"/>
              </a:rPr>
              <a:t>Deneme 4: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17" name="Resim 16" descr="tablo içeren bir resim&#10;&#10;Açıklama otomatik olarak oluşturuldu">
            <a:extLst>
              <a:ext uri="{FF2B5EF4-FFF2-40B4-BE49-F238E27FC236}">
                <a16:creationId xmlns:a16="http://schemas.microsoft.com/office/drawing/2014/main" id="{42599E46-DD95-7AAC-D579-8572D7EFDB01}"/>
              </a:ext>
            </a:extLst>
          </p:cNvPr>
          <p:cNvPicPr>
            <a:picLocks noChangeAspect="1"/>
          </p:cNvPicPr>
          <p:nvPr/>
        </p:nvPicPr>
        <p:blipFill>
          <a:blip r:embed="rId4"/>
          <a:stretch>
            <a:fillRect/>
          </a:stretch>
        </p:blipFill>
        <p:spPr>
          <a:xfrm>
            <a:off x="306747" y="2221668"/>
            <a:ext cx="4846740" cy="2263336"/>
          </a:xfrm>
          <a:prstGeom prst="rect">
            <a:avLst/>
          </a:prstGeom>
        </p:spPr>
      </p:pic>
      <p:pic>
        <p:nvPicPr>
          <p:cNvPr id="19" name="Resim 18">
            <a:extLst>
              <a:ext uri="{FF2B5EF4-FFF2-40B4-BE49-F238E27FC236}">
                <a16:creationId xmlns:a16="http://schemas.microsoft.com/office/drawing/2014/main" id="{AF48D330-ABBF-70C6-6171-F4A8F1AD5123}"/>
              </a:ext>
            </a:extLst>
          </p:cNvPr>
          <p:cNvPicPr>
            <a:picLocks noChangeAspect="1"/>
          </p:cNvPicPr>
          <p:nvPr/>
        </p:nvPicPr>
        <p:blipFill>
          <a:blip r:embed="rId5"/>
          <a:stretch>
            <a:fillRect/>
          </a:stretch>
        </p:blipFill>
        <p:spPr>
          <a:xfrm>
            <a:off x="306747" y="4718943"/>
            <a:ext cx="7590178" cy="571550"/>
          </a:xfrm>
          <a:prstGeom prst="rect">
            <a:avLst/>
          </a:prstGeom>
        </p:spPr>
      </p:pic>
      <p:pic>
        <p:nvPicPr>
          <p:cNvPr id="23" name="Resim 22">
            <a:extLst>
              <a:ext uri="{FF2B5EF4-FFF2-40B4-BE49-F238E27FC236}">
                <a16:creationId xmlns:a16="http://schemas.microsoft.com/office/drawing/2014/main" id="{3CBA992C-FD3A-1D15-20E9-6659E9AAA0F7}"/>
              </a:ext>
            </a:extLst>
          </p:cNvPr>
          <p:cNvPicPr>
            <a:picLocks noChangeAspect="1"/>
          </p:cNvPicPr>
          <p:nvPr/>
        </p:nvPicPr>
        <p:blipFill>
          <a:blip r:embed="rId6"/>
          <a:stretch>
            <a:fillRect/>
          </a:stretch>
        </p:blipFill>
        <p:spPr>
          <a:xfrm>
            <a:off x="8261423" y="4718943"/>
            <a:ext cx="3003678" cy="571550"/>
          </a:xfrm>
          <a:prstGeom prst="rect">
            <a:avLst/>
          </a:prstGeom>
        </p:spPr>
      </p:pic>
    </p:spTree>
    <p:extLst>
      <p:ext uri="{BB962C8B-B14F-4D97-AF65-F5344CB8AC3E}">
        <p14:creationId xmlns:p14="http://schemas.microsoft.com/office/powerpoint/2010/main" val="280801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74</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Deneme5:</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9906. satırını (1x5) alıyoruz ve sonucun 1 olmasını bekliyoruz</a:t>
            </a:r>
            <a:endParaRPr lang="tr-TR" dirty="0">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2F703A84-CD59-9234-A8DD-D2F12B633B20}"/>
              </a:ext>
            </a:extLst>
          </p:cNvPr>
          <p:cNvPicPr>
            <a:picLocks noChangeAspect="1"/>
          </p:cNvPicPr>
          <p:nvPr/>
        </p:nvPicPr>
        <p:blipFill>
          <a:blip r:embed="rId4"/>
          <a:stretch>
            <a:fillRect/>
          </a:stretch>
        </p:blipFill>
        <p:spPr>
          <a:xfrm>
            <a:off x="306747" y="2273783"/>
            <a:ext cx="4922947" cy="2011854"/>
          </a:xfrm>
          <a:prstGeom prst="rect">
            <a:avLst/>
          </a:prstGeom>
        </p:spPr>
      </p:pic>
      <p:pic>
        <p:nvPicPr>
          <p:cNvPr id="12" name="Resim 11">
            <a:extLst>
              <a:ext uri="{FF2B5EF4-FFF2-40B4-BE49-F238E27FC236}">
                <a16:creationId xmlns:a16="http://schemas.microsoft.com/office/drawing/2014/main" id="{2226FF6E-5C75-8246-3148-E7B42F0171D1}"/>
              </a:ext>
            </a:extLst>
          </p:cNvPr>
          <p:cNvPicPr>
            <a:picLocks noChangeAspect="1"/>
          </p:cNvPicPr>
          <p:nvPr/>
        </p:nvPicPr>
        <p:blipFill>
          <a:blip r:embed="rId5"/>
          <a:stretch>
            <a:fillRect/>
          </a:stretch>
        </p:blipFill>
        <p:spPr>
          <a:xfrm>
            <a:off x="306747" y="4529738"/>
            <a:ext cx="7719729" cy="624894"/>
          </a:xfrm>
          <a:prstGeom prst="rect">
            <a:avLst/>
          </a:prstGeom>
        </p:spPr>
      </p:pic>
      <p:pic>
        <p:nvPicPr>
          <p:cNvPr id="16" name="Resim 15">
            <a:extLst>
              <a:ext uri="{FF2B5EF4-FFF2-40B4-BE49-F238E27FC236}">
                <a16:creationId xmlns:a16="http://schemas.microsoft.com/office/drawing/2014/main" id="{7B8052E9-4E64-CE9B-EC03-360FB9B75FAD}"/>
              </a:ext>
            </a:extLst>
          </p:cNvPr>
          <p:cNvPicPr>
            <a:picLocks noChangeAspect="1"/>
          </p:cNvPicPr>
          <p:nvPr/>
        </p:nvPicPr>
        <p:blipFill>
          <a:blip r:embed="rId6"/>
          <a:stretch>
            <a:fillRect/>
          </a:stretch>
        </p:blipFill>
        <p:spPr>
          <a:xfrm>
            <a:off x="8445589" y="4525890"/>
            <a:ext cx="3519460" cy="559294"/>
          </a:xfrm>
          <a:prstGeom prst="rect">
            <a:avLst/>
          </a:prstGeom>
        </p:spPr>
      </p:pic>
      <p:sp>
        <p:nvSpPr>
          <p:cNvPr id="17" name="Metin kutusu 16">
            <a:extLst>
              <a:ext uri="{FF2B5EF4-FFF2-40B4-BE49-F238E27FC236}">
                <a16:creationId xmlns:a16="http://schemas.microsoft.com/office/drawing/2014/main" id="{AA1E78F7-2E39-E505-27EA-3B50638AE457}"/>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1, Elde edilen sonuç: 0.</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sp>
        <p:nvSpPr>
          <p:cNvPr id="18" name="Metin kutusu 17">
            <a:extLst>
              <a:ext uri="{FF2B5EF4-FFF2-40B4-BE49-F238E27FC236}">
                <a16:creationId xmlns:a16="http://schemas.microsoft.com/office/drawing/2014/main" id="{679B12F3-E688-BF1D-6D48-16F1BBEE5B66}"/>
              </a:ext>
            </a:extLst>
          </p:cNvPr>
          <p:cNvSpPr txBox="1"/>
          <p:nvPr/>
        </p:nvSpPr>
        <p:spPr>
          <a:xfrm>
            <a:off x="306746" y="6198749"/>
            <a:ext cx="10534573" cy="292388"/>
          </a:xfrm>
          <a:prstGeom prst="rect">
            <a:avLst/>
          </a:prstGeom>
          <a:noFill/>
        </p:spPr>
        <p:txBody>
          <a:bodyPr wrap="square">
            <a:spAutoFit/>
          </a:bodyPr>
          <a:lstStyle/>
          <a:p>
            <a:r>
              <a:rPr lang="tr-TR" sz="1300" dirty="0">
                <a:latin typeface="Book Antiqua (Gövde)"/>
              </a:rPr>
              <a:t>Hata matrisleri %60 seviyelerinde olduğu için testlerimizin bazılarının </a:t>
            </a:r>
            <a:r>
              <a:rPr lang="tr-TR" sz="1300" dirty="0">
                <a:solidFill>
                  <a:srgbClr val="FF0000"/>
                </a:solidFill>
                <a:latin typeface="Book Antiqua (Gövde)"/>
              </a:rPr>
              <a:t>BAŞARISIZ</a:t>
            </a:r>
            <a:r>
              <a:rPr lang="tr-TR" sz="1300" dirty="0">
                <a:latin typeface="Book Antiqua (Gövde)"/>
              </a:rPr>
              <a:t> olması gayet normal gözüküyor.</a:t>
            </a:r>
          </a:p>
        </p:txBody>
      </p:sp>
    </p:spTree>
    <p:extLst>
      <p:ext uri="{BB962C8B-B14F-4D97-AF65-F5344CB8AC3E}">
        <p14:creationId xmlns:p14="http://schemas.microsoft.com/office/powerpoint/2010/main" val="26808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75</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Autofit/>
          </a:bodyPr>
          <a:lstStyle/>
          <a:p>
            <a:pPr>
              <a:lnSpc>
                <a:spcPct val="107000"/>
              </a:lnSpc>
              <a:spcAft>
                <a:spcPts val="800"/>
              </a:spcAft>
            </a:pPr>
            <a:r>
              <a:rPr lang="tr-TR" sz="2600" b="1" dirty="0">
                <a:effectLst/>
                <a:latin typeface="Book Antiqua (Başlıklar)"/>
                <a:ea typeface="Calibri" panose="020F0502020204030204" pitchFamily="34" charset="0"/>
                <a:cs typeface="Arial" panose="020B0604020202020204" pitchFamily="34" charset="0"/>
              </a:rPr>
              <a:t>DİYABET SINIFLANDIRMASI (SONUÇLAR):</a:t>
            </a:r>
            <a:endParaRPr lang="tr-TR" sz="2600" dirty="0">
              <a:effectLst/>
              <a:latin typeface="Book Antiqua (Başlıklar)"/>
              <a:ea typeface="Calibri" panose="020F0502020204030204" pitchFamily="34" charset="0"/>
              <a:cs typeface="Arial" panose="020B0604020202020204" pitchFamily="34" charset="0"/>
            </a:endParaRP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803226" cy="954107"/>
          </a:xfrm>
          <a:prstGeom prst="rect">
            <a:avLst/>
          </a:prstGeom>
          <a:noFill/>
        </p:spPr>
        <p:txBody>
          <a:bodyPr wrap="square">
            <a:spAutoFit/>
          </a:bodyPr>
          <a:lstStyle/>
          <a:p>
            <a:r>
              <a:rPr lang="tr-TR" dirty="0">
                <a:latin typeface="Book Antiqua (Gövde)"/>
              </a:rPr>
              <a:t>Diyabet MLP Sınıflandırma projesinde 10 adet test yapılmış olup </a:t>
            </a:r>
            <a:r>
              <a:rPr lang="tr-TR" sz="2000" b="1" dirty="0">
                <a:latin typeface="Book Antiqua (Gövde)"/>
              </a:rPr>
              <a:t>%70 </a:t>
            </a:r>
            <a:r>
              <a:rPr lang="tr-TR" dirty="0">
                <a:latin typeface="Book Antiqua (Gövde)"/>
              </a:rPr>
              <a:t>(7 </a:t>
            </a:r>
            <a:r>
              <a:rPr lang="tr-TR" dirty="0">
                <a:solidFill>
                  <a:srgbClr val="00B050"/>
                </a:solidFill>
                <a:latin typeface="Book Antiqua (Gövde)"/>
              </a:rPr>
              <a:t>başarılı</a:t>
            </a:r>
            <a:r>
              <a:rPr lang="tr-TR" dirty="0">
                <a:latin typeface="Book Antiqua (Gövde)"/>
              </a:rPr>
              <a:t>, 3 </a:t>
            </a:r>
            <a:r>
              <a:rPr lang="tr-TR" dirty="0">
                <a:solidFill>
                  <a:srgbClr val="FF0000"/>
                </a:solidFill>
                <a:latin typeface="Book Antiqua (Gövde)"/>
              </a:rPr>
              <a:t>başarısız</a:t>
            </a:r>
            <a:r>
              <a:rPr lang="tr-TR" dirty="0">
                <a:latin typeface="Book Antiqua (Gövde)"/>
              </a:rPr>
              <a:t>) başarı sağlanmıştır. Bu da Tasarımımızın %30’lik başarısız olduğunu gösterir ki elde ettiğimiz hata matrislerinde %55 ile %65 arası başarı oranı aldığımızı ve yapılan bu testlerle </a:t>
            </a:r>
            <a:r>
              <a:rPr lang="tr-TR" b="1" dirty="0">
                <a:latin typeface="Book Antiqua (Gövde)"/>
              </a:rPr>
              <a:t>tutarlı</a:t>
            </a:r>
            <a:r>
              <a:rPr lang="tr-TR" dirty="0">
                <a:latin typeface="Book Antiqua (Gövde)"/>
              </a:rPr>
              <a:t> olduğunu göstermektedir.</a:t>
            </a:r>
          </a:p>
        </p:txBody>
      </p:sp>
      <p:pic>
        <p:nvPicPr>
          <p:cNvPr id="4" name="Resim 3" descr="metin içeren bir resim&#10;&#10;Açıklama otomatik olarak oluşturuldu">
            <a:extLst>
              <a:ext uri="{FF2B5EF4-FFF2-40B4-BE49-F238E27FC236}">
                <a16:creationId xmlns:a16="http://schemas.microsoft.com/office/drawing/2014/main" id="{00190C21-58BA-282A-F8FA-CFE1D0738399}"/>
              </a:ext>
            </a:extLst>
          </p:cNvPr>
          <p:cNvPicPr>
            <a:picLocks noChangeAspect="1"/>
          </p:cNvPicPr>
          <p:nvPr/>
        </p:nvPicPr>
        <p:blipFill>
          <a:blip r:embed="rId4"/>
          <a:stretch>
            <a:fillRect/>
          </a:stretch>
        </p:blipFill>
        <p:spPr>
          <a:xfrm>
            <a:off x="2785408" y="2861130"/>
            <a:ext cx="5873400" cy="3353216"/>
          </a:xfrm>
          <a:prstGeom prst="rect">
            <a:avLst/>
          </a:prstGeom>
        </p:spPr>
      </p:pic>
    </p:spTree>
    <p:extLst>
      <p:ext uri="{BB962C8B-B14F-4D97-AF65-F5344CB8AC3E}">
        <p14:creationId xmlns:p14="http://schemas.microsoft.com/office/powerpoint/2010/main" val="20923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fontScale="90000"/>
          </a:bodyPr>
          <a:lstStyle/>
          <a:p>
            <a:pPr rtl="0"/>
            <a:r>
              <a:rPr lang="tr-TR" b="1" dirty="0"/>
              <a:t>SURİYELİ SIĞINMACI SINIFLANDIRMASI: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76</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198225" cy="250977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3</a:t>
            </a:r>
          </a:p>
        </p:txBody>
      </p:sp>
    </p:spTree>
    <p:extLst>
      <p:ext uri="{BB962C8B-B14F-4D97-AF65-F5344CB8AC3E}">
        <p14:creationId xmlns:p14="http://schemas.microsoft.com/office/powerpoint/2010/main" val="335483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fontScale="90000"/>
          </a:bodyPr>
          <a:lstStyle/>
          <a:p>
            <a:pPr rtl="0"/>
            <a:r>
              <a:rPr lang="tr-TR" b="1" dirty="0"/>
              <a:t>SURİYELİ SIĞINMACI SINIFLANDIRMASI:</a:t>
            </a:r>
          </a:p>
        </p:txBody>
      </p:sp>
      <p:sp>
        <p:nvSpPr>
          <p:cNvPr id="3" name="İçerik Yer Tutucusu 2"/>
          <p:cNvSpPr>
            <a:spLocks noGrp="1"/>
          </p:cNvSpPr>
          <p:nvPr>
            <p:ph idx="1"/>
          </p:nvPr>
        </p:nvSpPr>
        <p:spPr>
          <a:xfrm>
            <a:off x="194387" y="2031588"/>
            <a:ext cx="11803226" cy="4616474"/>
          </a:xfrm>
        </p:spPr>
        <p:txBody>
          <a:bodyPr rtlCol="0">
            <a:noAutofit/>
          </a:bodyPr>
          <a:lstStyle/>
          <a:p>
            <a:pPr marL="0" indent="0">
              <a:buNone/>
            </a:pPr>
            <a:r>
              <a:rPr lang="tr-TR" b="1" dirty="0"/>
              <a:t>- </a:t>
            </a:r>
            <a:r>
              <a:rPr lang="tr-TR" dirty="0"/>
              <a:t>2011 yılında Suriye’de başlayan iç savaş sonrası ülkedeki milyonlarca Suriyeli ülkesini terk etmek zorunda kalmış ve sığınmacı (mülteci) olarak başka ülkelere göç etmişlerdir. Bu sığınmacı krizinin en büyük yükünü ise Suriye devletine 877 Km sınırı olan ve toplam da 3.751.889 sığınmacı kabul eden Türkiye cumhuriyeti çekiyor.</a:t>
            </a:r>
          </a:p>
          <a:p>
            <a:pPr marL="0" indent="0">
              <a:buNone/>
            </a:pPr>
            <a:r>
              <a:rPr lang="tr-TR" dirty="0"/>
              <a:t>- Projemizin üçüncü konusunda </a:t>
            </a:r>
            <a:r>
              <a:rPr lang="tr-TR" b="1" dirty="0"/>
              <a:t>Suriyeli Sığınmacı Sınıflandırması </a:t>
            </a:r>
            <a:r>
              <a:rPr lang="tr-TR" dirty="0"/>
              <a:t>yapmak için veri olarak; şehirlerin Suriye sınırına ulan uzaklığı, şehirlerde bulunan toplam fabrika sayısı, şehirlerin toplam işsizlik oranı, şehirlerde bulunan üniversite sayısı ve şehirlerin toplam nüfusu alınmış olup ve tüm bu veriler işlenerek şehirdeki mülteci sayısının 150 binin üzerinde olup olmadığı tahmin edilmeye çalışılmıştır. </a:t>
            </a:r>
          </a:p>
          <a:p>
            <a:pPr marL="0" indent="0">
              <a:buNone/>
            </a:pPr>
            <a:r>
              <a:rPr lang="tr-TR" dirty="0"/>
              <a:t>- Veriler </a:t>
            </a:r>
            <a:r>
              <a:rPr lang="tr-TR" b="1" dirty="0"/>
              <a:t>goc.gov.tr </a:t>
            </a:r>
            <a:r>
              <a:rPr lang="tr-TR" dirty="0"/>
              <a:t>ve</a:t>
            </a:r>
            <a:r>
              <a:rPr lang="tr-TR" b="1" dirty="0"/>
              <a:t> mülteciler.org.tr </a:t>
            </a:r>
            <a:r>
              <a:rPr lang="tr-TR" dirty="0"/>
              <a:t>sitesinden alınmış olup kullanılan veriler ve hücre değerleri detaylı bir şekilde Excel tablosu olarak ayrıca paylaşılmıştır (</a:t>
            </a:r>
            <a:r>
              <a:rPr lang="tr-TR" i="1" dirty="0"/>
              <a:t>Suriyeli_siginmaci.xls</a:t>
            </a:r>
            <a:r>
              <a:rPr lang="tr-TR"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Dikdörtgen 3">
            <a:extLst>
              <a:ext uri="{FF2B5EF4-FFF2-40B4-BE49-F238E27FC236}">
                <a16:creationId xmlns:a16="http://schemas.microsoft.com/office/drawing/2014/main" id="{9DEA4A6A-E90D-B3E1-1692-C44DF8B30B7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77</a:t>
            </a:r>
          </a:p>
        </p:txBody>
      </p:sp>
    </p:spTree>
    <p:extLst>
      <p:ext uri="{BB962C8B-B14F-4D97-AF65-F5344CB8AC3E}">
        <p14:creationId xmlns:p14="http://schemas.microsoft.com/office/powerpoint/2010/main" val="378165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194387" y="1712453"/>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4765885"/>
            <a:ext cx="11803226" cy="140833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dirty="0"/>
              <a:t>Burada mülteci sayısının 432 bin olduğu şehir olan </a:t>
            </a:r>
            <a:r>
              <a:rPr lang="tr-TR" sz="2200" b="1" dirty="0"/>
              <a:t>Hatay</a:t>
            </a:r>
            <a:r>
              <a:rPr lang="tr-TR" sz="2200" dirty="0"/>
              <a:t>’ın 1 olmasını ve mülteci sayısının 83 bin olduğu şehir olan </a:t>
            </a:r>
            <a:r>
              <a:rPr lang="tr-TR" sz="2200" b="1" dirty="0"/>
              <a:t>Kayseri’</a:t>
            </a:r>
            <a:r>
              <a:rPr lang="tr-TR" sz="2200" dirty="0"/>
              <a:t>nin 0 olmasını bekliyoruz.</a:t>
            </a:r>
          </a:p>
          <a:p>
            <a:pPr marL="0" indent="0">
              <a:buFont typeface="Arial" panose="020B0604020202020204" pitchFamily="34" charset="0"/>
              <a:buNone/>
            </a:pPr>
            <a:r>
              <a:rPr lang="tr-TR" sz="2200" dirty="0"/>
              <a:t>Algoritmamız; yukarıdaki tabloda gösterildiği gibi 35 tane giriş verimiz </a:t>
            </a:r>
            <a:r>
              <a:rPr lang="tr-TR" sz="2200" b="1" dirty="0"/>
              <a:t>(1 ile 8 Sütun) </a:t>
            </a:r>
            <a:r>
              <a:rPr lang="tr-TR" sz="2200" dirty="0"/>
              <a:t>ve Diyabet durumunu gösteren (1 ve 0) 2 adet sınıfımızdan oluşuyor </a:t>
            </a:r>
            <a:r>
              <a:rPr lang="tr-TR" sz="2200" b="1" dirty="0"/>
              <a:t>(9 Sütun</a:t>
            </a:r>
            <a:r>
              <a:rPr lang="tr-TR" sz="2200" dirty="0"/>
              <a:t>).</a:t>
            </a:r>
          </a:p>
        </p:txBody>
      </p:sp>
      <p:pic>
        <p:nvPicPr>
          <p:cNvPr id="9" name="Resim 8">
            <a:extLst>
              <a:ext uri="{FF2B5EF4-FFF2-40B4-BE49-F238E27FC236}">
                <a16:creationId xmlns:a16="http://schemas.microsoft.com/office/drawing/2014/main" id="{2BDBC1DF-CB78-AABA-7B99-99850D11F92A}"/>
              </a:ext>
            </a:extLst>
          </p:cNvPr>
          <p:cNvPicPr>
            <a:picLocks noChangeAspect="1"/>
          </p:cNvPicPr>
          <p:nvPr/>
        </p:nvPicPr>
        <p:blipFill>
          <a:blip r:embed="rId4"/>
          <a:stretch>
            <a:fillRect/>
          </a:stretch>
        </p:blipFill>
        <p:spPr>
          <a:xfrm>
            <a:off x="262054" y="2146465"/>
            <a:ext cx="11239479" cy="1074736"/>
          </a:xfrm>
          <a:prstGeom prst="rect">
            <a:avLst/>
          </a:prstGeom>
          <a:ln>
            <a:solidFill>
              <a:schemeClr val="tx2"/>
            </a:solidFill>
          </a:ln>
        </p:spPr>
      </p:pic>
      <p:pic>
        <p:nvPicPr>
          <p:cNvPr id="11" name="Resim 10">
            <a:extLst>
              <a:ext uri="{FF2B5EF4-FFF2-40B4-BE49-F238E27FC236}">
                <a16:creationId xmlns:a16="http://schemas.microsoft.com/office/drawing/2014/main" id="{0F30106F-9AAA-83DD-090A-B7F78FC9A8B8}"/>
              </a:ext>
            </a:extLst>
          </p:cNvPr>
          <p:cNvPicPr>
            <a:picLocks noChangeAspect="1"/>
          </p:cNvPicPr>
          <p:nvPr/>
        </p:nvPicPr>
        <p:blipFill>
          <a:blip r:embed="rId5"/>
          <a:stretch>
            <a:fillRect/>
          </a:stretch>
        </p:blipFill>
        <p:spPr>
          <a:xfrm>
            <a:off x="262053" y="3300852"/>
            <a:ext cx="11239479" cy="1178551"/>
          </a:xfrm>
          <a:prstGeom prst="rect">
            <a:avLst/>
          </a:prstGeom>
          <a:ln>
            <a:solidFill>
              <a:schemeClr val="tx2"/>
            </a:solidFill>
          </a:ln>
        </p:spPr>
      </p:pic>
      <p:sp>
        <p:nvSpPr>
          <p:cNvPr id="12" name="Dikdörtgen 11">
            <a:extLst>
              <a:ext uri="{FF2B5EF4-FFF2-40B4-BE49-F238E27FC236}">
                <a16:creationId xmlns:a16="http://schemas.microsoft.com/office/drawing/2014/main" id="{FD8916C8-8BE9-D137-0F6C-F27AD38D72C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78</a:t>
            </a:r>
          </a:p>
        </p:txBody>
      </p:sp>
    </p:spTree>
    <p:extLst>
      <p:ext uri="{BB962C8B-B14F-4D97-AF65-F5344CB8AC3E}">
        <p14:creationId xmlns:p14="http://schemas.microsoft.com/office/powerpoint/2010/main" val="190151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sp>
        <p:nvSpPr>
          <p:cNvPr id="3" name="İçerik Yer Tutucusu 2"/>
          <p:cNvSpPr>
            <a:spLocks noGrp="1"/>
          </p:cNvSpPr>
          <p:nvPr>
            <p:ph idx="1"/>
          </p:nvPr>
        </p:nvSpPr>
        <p:spPr>
          <a:xfrm>
            <a:off x="118399" y="1768872"/>
            <a:ext cx="11599295" cy="4879189"/>
          </a:xfrm>
        </p:spPr>
        <p:txBody>
          <a:bodyPr rtlCol="0">
            <a:normAutofit/>
          </a:bodyPr>
          <a:lstStyle/>
          <a:p>
            <a:pPr marL="0" indent="0" rtl="0">
              <a:buNone/>
            </a:pPr>
            <a:r>
              <a:rPr lang="tr-TR" sz="2800" b="1" dirty="0"/>
              <a:t>MLP Sınıflandırma adımları:</a:t>
            </a:r>
          </a:p>
          <a:p>
            <a:pPr marL="0" indent="0" rtl="0">
              <a:lnSpc>
                <a:spcPct val="100000"/>
              </a:lnSpc>
              <a:buNone/>
            </a:pPr>
            <a:r>
              <a:rPr lang="tr-TR" sz="1500" dirty="0"/>
              <a:t>1- Veriler sınıflandırma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rtl="0">
              <a:lnSpc>
                <a:spcPct val="100000"/>
              </a:lnSpc>
              <a:buNone/>
            </a:pPr>
            <a:r>
              <a:rPr lang="tr-TR" sz="1500" dirty="0"/>
              <a:t>4- Hedef Sütunu (Sınıflandırılacak olan sütun) üzerinde vektörel dönüşüm yapılır.</a:t>
            </a:r>
          </a:p>
          <a:p>
            <a:pPr marL="0" indent="0">
              <a:lnSpc>
                <a:spcPct val="100000"/>
              </a:lnSpc>
              <a:buNone/>
            </a:pPr>
            <a:r>
              <a:rPr lang="tr-TR" sz="1500" dirty="0"/>
              <a:t>5- Veri girişlerinin büyük bir kısmı eğitmek için alındıktan sonra kalan giriş verileri test olarak farklı bir dosyaya alınır. Aynı şekilde Sınıflandırma olarak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a:t>
            </a:r>
            <a:r>
              <a:rPr lang="tr-TR" sz="1500" dirty="0" err="1"/>
              <a:t>confusion</a:t>
            </a:r>
            <a:r>
              <a:rPr lang="tr-TR" sz="1500" dirty="0"/>
              <a:t> matrisi,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Dikdörtgen 3">
            <a:extLst>
              <a:ext uri="{FF2B5EF4-FFF2-40B4-BE49-F238E27FC236}">
                <a16:creationId xmlns:a16="http://schemas.microsoft.com/office/drawing/2014/main" id="{6AE69C44-3C96-811D-F75A-BFFAF34BCCEC}"/>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79</a:t>
            </a:r>
          </a:p>
        </p:txBody>
      </p:sp>
    </p:spTree>
    <p:extLst>
      <p:ext uri="{BB962C8B-B14F-4D97-AF65-F5344CB8AC3E}">
        <p14:creationId xmlns:p14="http://schemas.microsoft.com/office/powerpoint/2010/main" val="60825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194387" y="2031588"/>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a:t>
            </a:r>
          </a:p>
        </p:txBody>
      </p:sp>
      <p:graphicFrame>
        <p:nvGraphicFramePr>
          <p:cNvPr id="4" name="Tablo 3">
            <a:extLst>
              <a:ext uri="{FF2B5EF4-FFF2-40B4-BE49-F238E27FC236}">
                <a16:creationId xmlns:a16="http://schemas.microsoft.com/office/drawing/2014/main" id="{656E0E0E-EA8C-C98F-533A-B8EC781EFCDD}"/>
              </a:ext>
            </a:extLst>
          </p:cNvPr>
          <p:cNvGraphicFramePr>
            <a:graphicFrameLocks noGrp="1"/>
          </p:cNvGraphicFramePr>
          <p:nvPr>
            <p:extLst>
              <p:ext uri="{D42A27DB-BD31-4B8C-83A1-F6EECF244321}">
                <p14:modId xmlns:p14="http://schemas.microsoft.com/office/powerpoint/2010/main" val="1274327046"/>
              </p:ext>
            </p:extLst>
          </p:nvPr>
        </p:nvGraphicFramePr>
        <p:xfrm>
          <a:off x="335901" y="2606601"/>
          <a:ext cx="11206062" cy="696977"/>
        </p:xfrm>
        <a:graphic>
          <a:graphicData uri="http://schemas.openxmlformats.org/drawingml/2006/table">
            <a:tbl>
              <a:tblPr>
                <a:tableStyleId>{C4B1156A-380E-4F78-BDF5-A606A8083BF9}</a:tableStyleId>
              </a:tblPr>
              <a:tblGrid>
                <a:gridCol w="1245118">
                  <a:extLst>
                    <a:ext uri="{9D8B030D-6E8A-4147-A177-3AD203B41FA5}">
                      <a16:colId xmlns:a16="http://schemas.microsoft.com/office/drawing/2014/main" val="3078002522"/>
                    </a:ext>
                  </a:extLst>
                </a:gridCol>
                <a:gridCol w="1245118">
                  <a:extLst>
                    <a:ext uri="{9D8B030D-6E8A-4147-A177-3AD203B41FA5}">
                      <a16:colId xmlns:a16="http://schemas.microsoft.com/office/drawing/2014/main" val="3084760912"/>
                    </a:ext>
                  </a:extLst>
                </a:gridCol>
                <a:gridCol w="1245118">
                  <a:extLst>
                    <a:ext uri="{9D8B030D-6E8A-4147-A177-3AD203B41FA5}">
                      <a16:colId xmlns:a16="http://schemas.microsoft.com/office/drawing/2014/main" val="4001167731"/>
                    </a:ext>
                  </a:extLst>
                </a:gridCol>
                <a:gridCol w="1245118">
                  <a:extLst>
                    <a:ext uri="{9D8B030D-6E8A-4147-A177-3AD203B41FA5}">
                      <a16:colId xmlns:a16="http://schemas.microsoft.com/office/drawing/2014/main" val="2843859958"/>
                    </a:ext>
                  </a:extLst>
                </a:gridCol>
                <a:gridCol w="1245118">
                  <a:extLst>
                    <a:ext uri="{9D8B030D-6E8A-4147-A177-3AD203B41FA5}">
                      <a16:colId xmlns:a16="http://schemas.microsoft.com/office/drawing/2014/main" val="754351678"/>
                    </a:ext>
                  </a:extLst>
                </a:gridCol>
                <a:gridCol w="1245118">
                  <a:extLst>
                    <a:ext uri="{9D8B030D-6E8A-4147-A177-3AD203B41FA5}">
                      <a16:colId xmlns:a16="http://schemas.microsoft.com/office/drawing/2014/main" val="1350012208"/>
                    </a:ext>
                  </a:extLst>
                </a:gridCol>
                <a:gridCol w="1245118">
                  <a:extLst>
                    <a:ext uri="{9D8B030D-6E8A-4147-A177-3AD203B41FA5}">
                      <a16:colId xmlns:a16="http://schemas.microsoft.com/office/drawing/2014/main" val="3635282897"/>
                    </a:ext>
                  </a:extLst>
                </a:gridCol>
                <a:gridCol w="1245118">
                  <a:extLst>
                    <a:ext uri="{9D8B030D-6E8A-4147-A177-3AD203B41FA5}">
                      <a16:colId xmlns:a16="http://schemas.microsoft.com/office/drawing/2014/main" val="1571013671"/>
                    </a:ext>
                  </a:extLst>
                </a:gridCol>
                <a:gridCol w="1245118">
                  <a:extLst>
                    <a:ext uri="{9D8B030D-6E8A-4147-A177-3AD203B41FA5}">
                      <a16:colId xmlns:a16="http://schemas.microsoft.com/office/drawing/2014/main" val="1089658018"/>
                    </a:ext>
                  </a:extLst>
                </a:gridCol>
              </a:tblGrid>
              <a:tr h="224537">
                <a:tc>
                  <a:txBody>
                    <a:bodyPr/>
                    <a:lstStyle/>
                    <a:p>
                      <a:pPr algn="ctr" fontAlgn="b"/>
                      <a:r>
                        <a:rPr lang="tr-TR" sz="1100" u="none" strike="noStrike">
                          <a:effectLst/>
                        </a:rPr>
                        <a:t>Gebelik</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Glikoz</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Kan basıncı</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dirty="0">
                          <a:effectLst/>
                        </a:rPr>
                        <a:t>Cilt Kalınlığı</a:t>
                      </a:r>
                      <a:endParaRPr lang="tr-T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İnsülin</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BMI</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Diyabet Yüzdesi</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Yaş</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dirty="0">
                          <a:effectLst/>
                        </a:rPr>
                        <a:t>Sonuç</a:t>
                      </a:r>
                      <a:endParaRPr lang="tr-T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5478716"/>
                  </a:ext>
                </a:extLst>
              </a:tr>
              <a:tr h="223880">
                <a:tc>
                  <a:txBody>
                    <a:bodyPr/>
                    <a:lstStyle/>
                    <a:p>
                      <a:pPr algn="ctr" fontAlgn="b"/>
                      <a:r>
                        <a:rPr lang="tr-TR" sz="1500" b="1" u="none" strike="noStrike" dirty="0">
                          <a:effectLst/>
                        </a:rPr>
                        <a:t>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148</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72</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35</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0</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33,6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0,627</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50</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1</a:t>
                      </a:r>
                      <a:endParaRPr lang="tr-TR" sz="15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0253438"/>
                  </a:ext>
                </a:extLst>
              </a:tr>
              <a:tr h="223880">
                <a:tc>
                  <a:txBody>
                    <a:bodyPr/>
                    <a:lstStyle/>
                    <a:p>
                      <a:pPr algn="ctr" fontAlgn="b"/>
                      <a:r>
                        <a:rPr lang="tr-TR" sz="1500" b="1" u="none" strike="noStrike">
                          <a:effectLst/>
                        </a:rPr>
                        <a:t>1</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85</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66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29</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26,6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0,351</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31</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a:t>
                      </a:r>
                      <a:endParaRPr lang="tr-TR" sz="15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98538"/>
                  </a:ext>
                </a:extLst>
              </a:tr>
            </a:tbl>
          </a:graphicData>
        </a:graphic>
      </p:graphicFrame>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3839607"/>
            <a:ext cx="11803226" cy="293627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Burada 50 yaşında olan bireyin Sonucu </a:t>
            </a:r>
            <a:r>
              <a:rPr lang="tr-TR" sz="2200" b="1" dirty="0"/>
              <a:t>1</a:t>
            </a:r>
            <a:r>
              <a:rPr lang="tr-TR" sz="2200" dirty="0"/>
              <a:t> olduğu için Diyabet hastası olduğunu, 31 yaşındaki başka bir bireyin Sonucu </a:t>
            </a:r>
            <a:r>
              <a:rPr lang="tr-TR" sz="2200" b="1" dirty="0"/>
              <a:t>0</a:t>
            </a:r>
            <a:r>
              <a:rPr lang="tr-TR" sz="2200" dirty="0"/>
              <a:t> olduğu için diyabet hastası olmadığını gözlemliyoruz.</a:t>
            </a:r>
          </a:p>
          <a:p>
            <a:pPr marL="0" indent="0">
              <a:buFont typeface="Arial" panose="020B0604020202020204" pitchFamily="34" charset="0"/>
              <a:buNone/>
            </a:pPr>
            <a:r>
              <a:rPr lang="tr-TR" sz="2200" dirty="0"/>
              <a:t>Algoritmamız; yukarıdaki tabloda gösterildiği gibi 768 tane giriş verimiz </a:t>
            </a:r>
            <a:r>
              <a:rPr lang="tr-TR" sz="2200" b="1" dirty="0"/>
              <a:t>(1 ile 8 Sütun) </a:t>
            </a:r>
            <a:r>
              <a:rPr lang="tr-TR" sz="2200" dirty="0"/>
              <a:t>ve Diyabet durumunu gösteren (1 ve 0) 2 adet sınıfımızdan oluşuyor </a:t>
            </a:r>
            <a:r>
              <a:rPr lang="tr-TR" sz="2200" b="1" dirty="0"/>
              <a:t>(9 Sütun</a:t>
            </a:r>
            <a:r>
              <a:rPr lang="tr-TR" sz="2200" dirty="0"/>
              <a:t>).</a:t>
            </a:r>
          </a:p>
        </p:txBody>
      </p:sp>
    </p:spTree>
    <p:extLst>
      <p:ext uri="{BB962C8B-B14F-4D97-AF65-F5344CB8AC3E}">
        <p14:creationId xmlns:p14="http://schemas.microsoft.com/office/powerpoint/2010/main" val="307132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7786835" y="4231379"/>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10181819" y="4244059"/>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3181129" y="4234354"/>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956650" y="4251304"/>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a:stCxn id="34" idx="6"/>
            <a:endCxn id="17" idx="2"/>
          </p:cNvCxnSpPr>
          <p:nvPr/>
        </p:nvCxnSpPr>
        <p:spPr>
          <a:xfrm flipH="1">
            <a:off x="1285365" y="5333472"/>
            <a:ext cx="9401418" cy="1314"/>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1285365"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3517129"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5806589"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8122835"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402178" y="5521747"/>
            <a:ext cx="1949906" cy="745799"/>
          </a:xfrm>
        </p:spPr>
        <p:txBody>
          <a:bodyPr rtlCol="0"/>
          <a:lstStyle/>
          <a:p>
            <a:pPr rtl="0"/>
            <a:r>
              <a:rPr lang="tr-TR" sz="1400" b="1" dirty="0">
                <a:latin typeface="Calibri Light" panose="020F0302020204030204" pitchFamily="34" charset="0"/>
                <a:cs typeface="Calibri Light" panose="020F0302020204030204" pitchFamily="34" charset="0"/>
              </a:rPr>
              <a:t>ŞEHİRLERİN SURİYE SINIRINA OLAN UZAKLIĞI</a:t>
            </a:r>
          </a:p>
          <a:p>
            <a:pPr rtl="0"/>
            <a:endParaRPr lang="tr-TR" sz="1400" dirty="0">
              <a:latin typeface="Calibri Light" panose="020F0302020204030204" pitchFamily="34" charset="0"/>
              <a:cs typeface="Calibri Light" panose="020F0302020204030204" pitchFamily="34" charset="0"/>
            </a:endParaRP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2471099" y="5521747"/>
            <a:ext cx="2153722" cy="744485"/>
          </a:xfrm>
        </p:spPr>
        <p:txBody>
          <a:bodyPr rtlCol="0"/>
          <a:lstStyle/>
          <a:p>
            <a:pPr rtl="0"/>
            <a:r>
              <a:rPr lang="tr-TR" sz="1400" b="1" dirty="0">
                <a:latin typeface="Calibri Light" panose="020F0302020204030204" pitchFamily="34" charset="0"/>
                <a:cs typeface="Calibri Light" panose="020F0302020204030204" pitchFamily="34" charset="0"/>
              </a:rPr>
              <a:t>ŞEHİR DE BULUNAN TOPLAM FABRİKA/SANAYİ SAYISI</a:t>
            </a:r>
          </a:p>
          <a:p>
            <a:pPr rtl="0"/>
            <a:endParaRPr lang="tr-TR" sz="1400" dirty="0">
              <a:latin typeface="Calibri Light" panose="020F0302020204030204" pitchFamily="34" charset="0"/>
              <a:cs typeface="Calibri Light" panose="020F0302020204030204" pitchFamily="34" charset="0"/>
            </a:endParaRP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7130454" y="5521746"/>
            <a:ext cx="2153723" cy="744485"/>
          </a:xfrm>
        </p:spPr>
        <p:txBody>
          <a:bodyPr rtlCol="0"/>
          <a:lstStyle/>
          <a:p>
            <a:pPr rtl="0"/>
            <a:r>
              <a:rPr lang="tr-TR" sz="1400" b="1" dirty="0">
                <a:latin typeface="Calibri Light" panose="020F0302020204030204" pitchFamily="34" charset="0"/>
                <a:cs typeface="Calibri Light" panose="020F0302020204030204" pitchFamily="34" charset="0"/>
              </a:rPr>
              <a:t>ŞEHİR DE YAŞAYAN TOPLAM YERLİ NÜFUS</a:t>
            </a:r>
            <a:endParaRPr lang="tr-TR" sz="1400" dirty="0">
              <a:latin typeface="Calibri Light" panose="020F0302020204030204" pitchFamily="34" charset="0"/>
              <a:cs typeface="Calibri Light" panose="020F0302020204030204" pitchFamily="34" charset="0"/>
            </a:endParaRP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9368324" y="5521747"/>
            <a:ext cx="2459531" cy="577848"/>
          </a:xfrm>
        </p:spPr>
        <p:txBody>
          <a:bodyPr rtlCol="0"/>
          <a:lstStyle/>
          <a:p>
            <a:pPr rtl="0"/>
            <a:r>
              <a:rPr lang="tr-TR" sz="1400" b="1" dirty="0">
                <a:latin typeface="Calibri Light" panose="020F0302020204030204" pitchFamily="34" charset="0"/>
                <a:cs typeface="Calibri Light" panose="020F0302020204030204" pitchFamily="34" charset="0"/>
              </a:rPr>
              <a:t>ŞEH</a:t>
            </a:r>
            <a:r>
              <a:rPr lang="tr-TR" sz="1400" b="1" dirty="0"/>
              <a:t>İR DE BULUNAN TOPLAM ÜNİVERSİTE SAYISI</a:t>
            </a:r>
            <a:endParaRPr lang="tr-TR" sz="1400" b="1" dirty="0">
              <a:latin typeface="Calibri Light" panose="020F0302020204030204" pitchFamily="34" charset="0"/>
              <a:cs typeface="Calibri Light" panose="020F0302020204030204" pitchFamily="34" charset="0"/>
            </a:endParaRPr>
          </a:p>
        </p:txBody>
      </p:sp>
      <p:sp>
        <p:nvSpPr>
          <p:cNvPr id="4" name="Başlık 3">
            <a:extLst>
              <a:ext uri="{FF2B5EF4-FFF2-40B4-BE49-F238E27FC236}">
                <a16:creationId xmlns:a16="http://schemas.microsoft.com/office/drawing/2014/main" id="{804827BC-1867-4AEF-8917-48108BFA283D}"/>
              </a:ext>
            </a:extLst>
          </p:cNvPr>
          <p:cNvSpPr>
            <a:spLocks noGrp="1"/>
          </p:cNvSpPr>
          <p:nvPr>
            <p:ph type="title"/>
          </p:nvPr>
        </p:nvSpPr>
        <p:spPr>
          <a:xfrm>
            <a:off x="683726" y="546067"/>
            <a:ext cx="7001583" cy="618450"/>
          </a:xfrm>
        </p:spPr>
        <p:txBody>
          <a:bodyPr rtlCol="0">
            <a:normAutofit/>
          </a:bodyPr>
          <a:lstStyle/>
          <a:p>
            <a:pPr rtl="0"/>
            <a:r>
              <a:rPr lang="tr-TR" b="1" dirty="0">
                <a:latin typeface="+mn-lt"/>
                <a:cs typeface="Angsana New" panose="020B0502040204020203" pitchFamily="18" charset="-34"/>
              </a:rPr>
              <a:t>VERİLER:</a:t>
            </a:r>
            <a:endParaRPr lang="tr-TR" b="1" dirty="0">
              <a:latin typeface="+mn-lt"/>
              <a:cs typeface="Calibri Light" panose="020F0302020204030204" pitchFamily="34" charset="0"/>
            </a:endParaRPr>
          </a:p>
        </p:txBody>
      </p:sp>
      <p:pic>
        <p:nvPicPr>
          <p:cNvPr id="24" name="Grafik 23" descr="İğneli harita ana hat">
            <a:extLst>
              <a:ext uri="{FF2B5EF4-FFF2-40B4-BE49-F238E27FC236}">
                <a16:creationId xmlns:a16="http://schemas.microsoft.com/office/drawing/2014/main" id="{83245F40-E890-5080-4C68-FFD237CA0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38" y="4148825"/>
            <a:ext cx="914400" cy="914400"/>
          </a:xfrm>
          <a:prstGeom prst="rect">
            <a:avLst/>
          </a:prstGeom>
        </p:spPr>
      </p:pic>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10517819" y="524899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5483982" y="4297737"/>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38" name="Grafik 37" descr="Fabrika ana hat">
            <a:extLst>
              <a:ext uri="{FF2B5EF4-FFF2-40B4-BE49-F238E27FC236}">
                <a16:creationId xmlns:a16="http://schemas.microsoft.com/office/drawing/2014/main" id="{2DC71C75-3CC8-A19A-1952-658E4EA64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7960" y="4177867"/>
            <a:ext cx="914400" cy="914400"/>
          </a:xfrm>
          <a:prstGeom prst="rect">
            <a:avLst/>
          </a:prstGeom>
        </p:spPr>
      </p:pic>
      <p:pic>
        <p:nvPicPr>
          <p:cNvPr id="40" name="Grafik 39" descr="İşletmenin Büyümesi ana hat">
            <a:extLst>
              <a:ext uri="{FF2B5EF4-FFF2-40B4-BE49-F238E27FC236}">
                <a16:creationId xmlns:a16="http://schemas.microsoft.com/office/drawing/2014/main" id="{88D3064B-71E5-F433-DC64-E0358597FA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8605" y="4293664"/>
            <a:ext cx="914400" cy="914400"/>
          </a:xfrm>
          <a:prstGeom prst="rect">
            <a:avLst/>
          </a:prstGeom>
        </p:spPr>
      </p:pic>
      <p:pic>
        <p:nvPicPr>
          <p:cNvPr id="42" name="Grafik 41" descr="Bir grup insan  ana hat">
            <a:extLst>
              <a:ext uri="{FF2B5EF4-FFF2-40B4-BE49-F238E27FC236}">
                <a16:creationId xmlns:a16="http://schemas.microsoft.com/office/drawing/2014/main" id="{195EF39E-5447-CCFB-09CD-34E242CFAF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8057" y="4222262"/>
            <a:ext cx="840963" cy="840963"/>
          </a:xfrm>
          <a:prstGeom prst="rect">
            <a:avLst/>
          </a:prstGeom>
        </p:spPr>
      </p:pic>
      <p:pic>
        <p:nvPicPr>
          <p:cNvPr id="44" name="Grafik 43" descr="Okul binası ana hat">
            <a:extLst>
              <a:ext uri="{FF2B5EF4-FFF2-40B4-BE49-F238E27FC236}">
                <a16:creationId xmlns:a16="http://schemas.microsoft.com/office/drawing/2014/main" id="{A1575CAF-3F76-A40A-D1F3-B97B63EB9E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21254" y="4148825"/>
            <a:ext cx="1031008" cy="1031008"/>
          </a:xfrm>
          <a:prstGeom prst="rect">
            <a:avLst/>
          </a:prstGeom>
        </p:spPr>
      </p:pic>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4833233" y="5521747"/>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400" dirty="0"/>
              <a:t>ŞEHRİN TOPLAM İŞSİZLİK ORANI</a:t>
            </a:r>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13"/>
          <a:stretch>
            <a:fillRect/>
          </a:stretch>
        </p:blipFill>
        <p:spPr>
          <a:xfrm>
            <a:off x="10896600" y="82117"/>
            <a:ext cx="1209867" cy="1209867"/>
          </a:xfrm>
          <a:prstGeom prst="rect">
            <a:avLst/>
          </a:prstGeom>
        </p:spPr>
      </p:pic>
      <p:pic>
        <p:nvPicPr>
          <p:cNvPr id="3" name="Resim 2" descr="küçük resim, vektör grafikler içeren bir resim&#10;&#10;Açıklama otomatik olarak oluşturuldu">
            <a:extLst>
              <a:ext uri="{FF2B5EF4-FFF2-40B4-BE49-F238E27FC236}">
                <a16:creationId xmlns:a16="http://schemas.microsoft.com/office/drawing/2014/main" id="{7BC117C1-C387-472A-278F-A84E3BDEAA93}"/>
              </a:ext>
            </a:extLst>
          </p:cNvPr>
          <p:cNvPicPr>
            <a:picLocks noChangeAspect="1"/>
          </p:cNvPicPr>
          <p:nvPr/>
        </p:nvPicPr>
        <p:blipFill rotWithShape="1">
          <a:blip r:embed="rId14"/>
          <a:srcRect r="40975"/>
          <a:stretch/>
        </p:blipFill>
        <p:spPr>
          <a:xfrm>
            <a:off x="5062695" y="1809629"/>
            <a:ext cx="1343110" cy="1359047"/>
          </a:xfrm>
          <a:prstGeom prst="flowChartConnector">
            <a:avLst/>
          </a:prstGeom>
          <a:ln w="28575">
            <a:solidFill>
              <a:schemeClr val="accent2"/>
            </a:solidFill>
          </a:ln>
        </p:spPr>
      </p:pic>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671808" y="3281625"/>
            <a:ext cx="2124883" cy="2565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MÜLTECİ SAYISI</a:t>
            </a:r>
          </a:p>
        </p:txBody>
      </p:sp>
      <p:sp>
        <p:nvSpPr>
          <p:cNvPr id="2" name="Dikdörtgen 1">
            <a:extLst>
              <a:ext uri="{FF2B5EF4-FFF2-40B4-BE49-F238E27FC236}">
                <a16:creationId xmlns:a16="http://schemas.microsoft.com/office/drawing/2014/main" id="{83654687-544F-11A3-6744-21D5B797F3EF}"/>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80</a:t>
            </a:r>
          </a:p>
        </p:txBody>
      </p:sp>
    </p:spTree>
    <p:extLst>
      <p:ext uri="{BB962C8B-B14F-4D97-AF65-F5344CB8AC3E}">
        <p14:creationId xmlns:p14="http://schemas.microsoft.com/office/powerpoint/2010/main" val="164165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fade">
                                      <p:cBhvr>
                                        <p:cTn id="52" dur="500"/>
                                        <p:tgtEl>
                                          <p:spTgt spid="2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60784" y="1675782"/>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5" name="Resim 4" descr="metin içeren bir resim&#10;&#10;Açıklama otomatik olarak oluşturuldu">
            <a:extLst>
              <a:ext uri="{FF2B5EF4-FFF2-40B4-BE49-F238E27FC236}">
                <a16:creationId xmlns:a16="http://schemas.microsoft.com/office/drawing/2014/main" id="{D181FA3F-53B0-77C0-94DD-ECED2B055CD7}"/>
              </a:ext>
            </a:extLst>
          </p:cNvPr>
          <p:cNvPicPr>
            <a:picLocks noChangeAspect="1"/>
          </p:cNvPicPr>
          <p:nvPr/>
        </p:nvPicPr>
        <p:blipFill>
          <a:blip r:embed="rId4"/>
          <a:stretch>
            <a:fillRect/>
          </a:stretch>
        </p:blipFill>
        <p:spPr>
          <a:xfrm>
            <a:off x="877745" y="2260160"/>
            <a:ext cx="4256708" cy="3910790"/>
          </a:xfrm>
          <a:prstGeom prst="rect">
            <a:avLst/>
          </a:prstGeom>
        </p:spPr>
      </p:pic>
      <p:sp>
        <p:nvSpPr>
          <p:cNvPr id="8" name="İçerik Yer Tutucusu 2">
            <a:extLst>
              <a:ext uri="{FF2B5EF4-FFF2-40B4-BE49-F238E27FC236}">
                <a16:creationId xmlns:a16="http://schemas.microsoft.com/office/drawing/2014/main" id="{BB9AFC97-3592-9857-024C-4A757DF8D353}"/>
              </a:ext>
            </a:extLst>
          </p:cNvPr>
          <p:cNvSpPr txBox="1">
            <a:spLocks/>
          </p:cNvSpPr>
          <p:nvPr/>
        </p:nvSpPr>
        <p:spPr>
          <a:xfrm>
            <a:off x="5362977" y="3683645"/>
            <a:ext cx="6253635" cy="708890"/>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b="1" dirty="0" err="1"/>
              <a:t>Patternnet</a:t>
            </a:r>
            <a:r>
              <a:rPr lang="tr-TR" dirty="0"/>
              <a:t> Proje 1’de olduğu gibi 10 alınmıştır.</a:t>
            </a:r>
          </a:p>
        </p:txBody>
      </p:sp>
      <p:sp>
        <p:nvSpPr>
          <p:cNvPr id="9" name="İçerik Yer Tutucusu 2">
            <a:extLst>
              <a:ext uri="{FF2B5EF4-FFF2-40B4-BE49-F238E27FC236}">
                <a16:creationId xmlns:a16="http://schemas.microsoft.com/office/drawing/2014/main" id="{2933BE5F-841A-090F-2072-01D0D39EAC09}"/>
              </a:ext>
            </a:extLst>
          </p:cNvPr>
          <p:cNvSpPr txBox="1">
            <a:spLocks/>
          </p:cNvSpPr>
          <p:nvPr/>
        </p:nvSpPr>
        <p:spPr>
          <a:xfrm>
            <a:off x="5356017" y="2641146"/>
            <a:ext cx="6253635" cy="70889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dirty="0"/>
              <a:t>İlk 6 sütunumuz normalize edilmiştir.</a:t>
            </a:r>
          </a:p>
        </p:txBody>
      </p:sp>
      <p:sp>
        <p:nvSpPr>
          <p:cNvPr id="15" name="İçerik Yer Tutucusu 2">
            <a:extLst>
              <a:ext uri="{FF2B5EF4-FFF2-40B4-BE49-F238E27FC236}">
                <a16:creationId xmlns:a16="http://schemas.microsoft.com/office/drawing/2014/main" id="{D5E4A373-B489-7FB8-6AF0-239F67961887}"/>
              </a:ext>
            </a:extLst>
          </p:cNvPr>
          <p:cNvSpPr txBox="1">
            <a:spLocks/>
          </p:cNvSpPr>
          <p:nvPr/>
        </p:nvSpPr>
        <p:spPr>
          <a:xfrm>
            <a:off x="5356016" y="4928526"/>
            <a:ext cx="6253635" cy="70889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b="1" i="1" dirty="0"/>
              <a:t>Train</a:t>
            </a:r>
            <a:r>
              <a:rPr lang="tr-TR" dirty="0"/>
              <a:t> fonksiyonu çağrılmıştır.</a:t>
            </a:r>
          </a:p>
        </p:txBody>
      </p:sp>
      <p:sp>
        <p:nvSpPr>
          <p:cNvPr id="16" name="Dikdörtgen 15">
            <a:extLst>
              <a:ext uri="{FF2B5EF4-FFF2-40B4-BE49-F238E27FC236}">
                <a16:creationId xmlns:a16="http://schemas.microsoft.com/office/drawing/2014/main" id="{D62F0825-C360-59BC-3EAC-1FE8135E9493}"/>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81</a:t>
            </a:r>
          </a:p>
        </p:txBody>
      </p:sp>
    </p:spTree>
    <p:extLst>
      <p:ext uri="{BB962C8B-B14F-4D97-AF65-F5344CB8AC3E}">
        <p14:creationId xmlns:p14="http://schemas.microsoft.com/office/powerpoint/2010/main" val="9193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8" grpId="0" build="p"/>
      <p:bldP spid="9" grpId="0" build="p"/>
      <p:bldP spid="1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60784" y="1675782"/>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10" name="Resim 9">
            <a:extLst>
              <a:ext uri="{FF2B5EF4-FFF2-40B4-BE49-F238E27FC236}">
                <a16:creationId xmlns:a16="http://schemas.microsoft.com/office/drawing/2014/main" id="{90FB7915-C6C3-FC65-1692-ABFC33AC63D0}"/>
              </a:ext>
            </a:extLst>
          </p:cNvPr>
          <p:cNvPicPr>
            <a:picLocks noChangeAspect="1"/>
          </p:cNvPicPr>
          <p:nvPr/>
        </p:nvPicPr>
        <p:blipFill>
          <a:blip r:embed="rId4"/>
          <a:stretch>
            <a:fillRect/>
          </a:stretch>
        </p:blipFill>
        <p:spPr>
          <a:xfrm>
            <a:off x="100107" y="2369977"/>
            <a:ext cx="4667579" cy="1523310"/>
          </a:xfrm>
          <a:prstGeom prst="rect">
            <a:avLst/>
          </a:prstGeom>
        </p:spPr>
      </p:pic>
      <p:pic>
        <p:nvPicPr>
          <p:cNvPr id="12" name="Resim 11">
            <a:extLst>
              <a:ext uri="{FF2B5EF4-FFF2-40B4-BE49-F238E27FC236}">
                <a16:creationId xmlns:a16="http://schemas.microsoft.com/office/drawing/2014/main" id="{B5B9A785-340B-698C-45C1-2223F9911D96}"/>
              </a:ext>
            </a:extLst>
          </p:cNvPr>
          <p:cNvPicPr>
            <a:picLocks noChangeAspect="1"/>
          </p:cNvPicPr>
          <p:nvPr/>
        </p:nvPicPr>
        <p:blipFill>
          <a:blip r:embed="rId5"/>
          <a:stretch>
            <a:fillRect/>
          </a:stretch>
        </p:blipFill>
        <p:spPr>
          <a:xfrm>
            <a:off x="4879050" y="2209753"/>
            <a:ext cx="3574090" cy="4130398"/>
          </a:xfrm>
          <a:prstGeom prst="rect">
            <a:avLst/>
          </a:prstGeom>
        </p:spPr>
      </p:pic>
      <p:sp>
        <p:nvSpPr>
          <p:cNvPr id="18" name="İçerik Yer Tutucusu 2">
            <a:extLst>
              <a:ext uri="{FF2B5EF4-FFF2-40B4-BE49-F238E27FC236}">
                <a16:creationId xmlns:a16="http://schemas.microsoft.com/office/drawing/2014/main" id="{A5B2D576-F4AD-F339-5EE2-6E26DB29E410}"/>
              </a:ext>
            </a:extLst>
          </p:cNvPr>
          <p:cNvSpPr txBox="1">
            <a:spLocks/>
          </p:cNvSpPr>
          <p:nvPr/>
        </p:nvSpPr>
        <p:spPr>
          <a:xfrm>
            <a:off x="100107" y="3970653"/>
            <a:ext cx="4309847"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Eğitim başlatıldığında </a:t>
            </a:r>
            <a:r>
              <a:rPr lang="tr-TR" sz="1800" dirty="0" err="1"/>
              <a:t>input</a:t>
            </a:r>
            <a:r>
              <a:rPr lang="tr-TR" sz="1800" dirty="0"/>
              <a:t> (giriş) verilerimizin sayısı 6, gizli katman sayısının  </a:t>
            </a:r>
            <a:r>
              <a:rPr lang="tr-TR" sz="1800" b="1" dirty="0"/>
              <a:t>10</a:t>
            </a:r>
            <a:r>
              <a:rPr lang="tr-TR" sz="1800" dirty="0"/>
              <a:t> ve </a:t>
            </a:r>
            <a:r>
              <a:rPr lang="tr-TR" sz="1800" dirty="0" err="1"/>
              <a:t>output</a:t>
            </a:r>
            <a:r>
              <a:rPr lang="tr-TR" sz="1800" dirty="0"/>
              <a:t> (çıkış) verilerimizin 2 sınıftan oluştuğunu gözlemliyoruz.</a:t>
            </a:r>
          </a:p>
        </p:txBody>
      </p:sp>
      <p:sp>
        <p:nvSpPr>
          <p:cNvPr id="19" name="İçerik Yer Tutucusu 2">
            <a:extLst>
              <a:ext uri="{FF2B5EF4-FFF2-40B4-BE49-F238E27FC236}">
                <a16:creationId xmlns:a16="http://schemas.microsoft.com/office/drawing/2014/main" id="{1B2BE630-8C50-A69F-E3AE-384A1FE01698}"/>
              </a:ext>
            </a:extLst>
          </p:cNvPr>
          <p:cNvSpPr txBox="1">
            <a:spLocks/>
          </p:cNvSpPr>
          <p:nvPr/>
        </p:nvSpPr>
        <p:spPr>
          <a:xfrm>
            <a:off x="8564504" y="2369976"/>
            <a:ext cx="2808673" cy="1325479"/>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500" dirty="0"/>
              <a:t>Burada eğitim için performans faktörü(kriteri) olarak </a:t>
            </a:r>
            <a:r>
              <a:rPr lang="tr-TR" sz="1500" b="1" dirty="0"/>
              <a:t>Cross </a:t>
            </a:r>
            <a:r>
              <a:rPr lang="tr-TR" sz="1500" b="1" dirty="0" err="1"/>
              <a:t>Entropy</a:t>
            </a:r>
            <a:r>
              <a:rPr lang="tr-TR" sz="1500" b="1" dirty="0"/>
              <a:t> </a:t>
            </a:r>
            <a:r>
              <a:rPr lang="tr-TR" sz="1500" dirty="0"/>
              <a:t>(varsayılan), Yöntem olarak </a:t>
            </a:r>
            <a:r>
              <a:rPr lang="tr-TR" sz="1500" b="1" dirty="0" err="1"/>
              <a:t>Scaled</a:t>
            </a:r>
            <a:r>
              <a:rPr lang="tr-TR" sz="1500" b="1" dirty="0"/>
              <a:t> </a:t>
            </a:r>
            <a:r>
              <a:rPr lang="tr-TR" sz="1500" b="1" dirty="0" err="1"/>
              <a:t>Conjugate</a:t>
            </a:r>
            <a:r>
              <a:rPr lang="tr-TR" sz="1500" b="1" dirty="0"/>
              <a:t> </a:t>
            </a:r>
            <a:r>
              <a:rPr lang="tr-TR" sz="1500" b="1" dirty="0" err="1"/>
              <a:t>Gradient</a:t>
            </a:r>
            <a:r>
              <a:rPr lang="tr-TR" sz="1500" b="1" dirty="0"/>
              <a:t> </a:t>
            </a:r>
            <a:r>
              <a:rPr lang="tr-TR" sz="1500" dirty="0"/>
              <a:t>(varsayılan ), hesaplama </a:t>
            </a:r>
            <a:r>
              <a:rPr lang="tr-TR" sz="1500" dirty="0" err="1"/>
              <a:t>fonkisyonu</a:t>
            </a:r>
            <a:r>
              <a:rPr lang="tr-TR" sz="1500" dirty="0"/>
              <a:t> </a:t>
            </a:r>
            <a:r>
              <a:rPr lang="tr-TR" sz="1500" dirty="0" err="1"/>
              <a:t>olarakda</a:t>
            </a:r>
            <a:r>
              <a:rPr lang="tr-TR" sz="1500" dirty="0"/>
              <a:t> (Matlab </a:t>
            </a:r>
            <a:r>
              <a:rPr lang="tr-TR" sz="1500" dirty="0" err="1"/>
              <a:t>execute</a:t>
            </a:r>
            <a:r>
              <a:rPr lang="tr-TR" sz="1500" dirty="0"/>
              <a:t>) MEX seçilmiştir.</a:t>
            </a:r>
          </a:p>
        </p:txBody>
      </p:sp>
      <p:sp>
        <p:nvSpPr>
          <p:cNvPr id="20" name="İçerik Yer Tutucusu 2">
            <a:extLst>
              <a:ext uri="{FF2B5EF4-FFF2-40B4-BE49-F238E27FC236}">
                <a16:creationId xmlns:a16="http://schemas.microsoft.com/office/drawing/2014/main" id="{CB3E786F-4E3C-AB1B-BF0C-4548973F61CA}"/>
              </a:ext>
            </a:extLst>
          </p:cNvPr>
          <p:cNvSpPr txBox="1">
            <a:spLocks/>
          </p:cNvSpPr>
          <p:nvPr/>
        </p:nvSpPr>
        <p:spPr>
          <a:xfrm>
            <a:off x="8453140" y="4129140"/>
            <a:ext cx="3574091" cy="132547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dirty="0"/>
              <a:t>Eğitim 10 (</a:t>
            </a:r>
            <a:r>
              <a:rPr lang="tr-TR" sz="1500" dirty="0" err="1"/>
              <a:t>Epoch</a:t>
            </a:r>
            <a:r>
              <a:rPr lang="tr-TR" sz="1500" dirty="0"/>
              <a:t>) iterasyon sürmüştür. </a:t>
            </a:r>
            <a:r>
              <a:rPr lang="tr-TR" sz="1500" dirty="0" err="1"/>
              <a:t>Validation</a:t>
            </a:r>
            <a:r>
              <a:rPr lang="tr-TR" sz="1500" dirty="0"/>
              <a:t> </a:t>
            </a:r>
            <a:r>
              <a:rPr lang="tr-TR" sz="1500" dirty="0" err="1"/>
              <a:t>Checks</a:t>
            </a:r>
            <a:r>
              <a:rPr lang="tr-TR" sz="1500" dirty="0"/>
              <a:t> (Kontrol edilen doğrulama verileri) 6 olarak oluşmuş olup, performans ve </a:t>
            </a:r>
            <a:r>
              <a:rPr lang="tr-TR" sz="1500" dirty="0" err="1"/>
              <a:t>gradient</a:t>
            </a:r>
            <a:r>
              <a:rPr lang="tr-TR" sz="1500" dirty="0"/>
              <a:t> değerleri istenilen noktaya gelmiştir.</a:t>
            </a:r>
          </a:p>
        </p:txBody>
      </p:sp>
      <p:sp>
        <p:nvSpPr>
          <p:cNvPr id="23" name="Dikdörtgen 22">
            <a:extLst>
              <a:ext uri="{FF2B5EF4-FFF2-40B4-BE49-F238E27FC236}">
                <a16:creationId xmlns:a16="http://schemas.microsoft.com/office/drawing/2014/main" id="{1FAE7413-502A-58C9-A55E-762021EF8BA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81</a:t>
            </a:r>
          </a:p>
        </p:txBody>
      </p:sp>
    </p:spTree>
    <p:extLst>
      <p:ext uri="{BB962C8B-B14F-4D97-AF65-F5344CB8AC3E}">
        <p14:creationId xmlns:p14="http://schemas.microsoft.com/office/powerpoint/2010/main" val="177027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8" grpId="0" build="p"/>
      <p:bldP spid="19" grpId="0" build="p"/>
      <p:bldP spid="20"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60784" y="1675782"/>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5" name="Resim 4">
            <a:extLst>
              <a:ext uri="{FF2B5EF4-FFF2-40B4-BE49-F238E27FC236}">
                <a16:creationId xmlns:a16="http://schemas.microsoft.com/office/drawing/2014/main" id="{833C423F-CF7E-DE8E-26EB-1A6B8936E186}"/>
              </a:ext>
            </a:extLst>
          </p:cNvPr>
          <p:cNvPicPr>
            <a:picLocks noChangeAspect="1"/>
          </p:cNvPicPr>
          <p:nvPr/>
        </p:nvPicPr>
        <p:blipFill>
          <a:blip r:embed="rId4"/>
          <a:stretch>
            <a:fillRect/>
          </a:stretch>
        </p:blipFill>
        <p:spPr>
          <a:xfrm>
            <a:off x="4778707" y="4706780"/>
            <a:ext cx="2468187" cy="1925406"/>
          </a:xfrm>
          <a:prstGeom prst="rect">
            <a:avLst/>
          </a:prstGeom>
        </p:spPr>
      </p:pic>
      <p:pic>
        <p:nvPicPr>
          <p:cNvPr id="15" name="Resim 14">
            <a:extLst>
              <a:ext uri="{FF2B5EF4-FFF2-40B4-BE49-F238E27FC236}">
                <a16:creationId xmlns:a16="http://schemas.microsoft.com/office/drawing/2014/main" id="{61966BEC-BDF1-AADD-773B-2A14FEB73FF5}"/>
              </a:ext>
            </a:extLst>
          </p:cNvPr>
          <p:cNvPicPr>
            <a:picLocks noChangeAspect="1"/>
          </p:cNvPicPr>
          <p:nvPr/>
        </p:nvPicPr>
        <p:blipFill>
          <a:blip r:embed="rId5"/>
          <a:stretch>
            <a:fillRect/>
          </a:stretch>
        </p:blipFill>
        <p:spPr>
          <a:xfrm>
            <a:off x="194387" y="2323088"/>
            <a:ext cx="2310985" cy="1733239"/>
          </a:xfrm>
          <a:prstGeom prst="rect">
            <a:avLst/>
          </a:prstGeom>
        </p:spPr>
      </p:pic>
      <p:pic>
        <p:nvPicPr>
          <p:cNvPr id="17" name="Resim 16">
            <a:extLst>
              <a:ext uri="{FF2B5EF4-FFF2-40B4-BE49-F238E27FC236}">
                <a16:creationId xmlns:a16="http://schemas.microsoft.com/office/drawing/2014/main" id="{85DF44A2-3380-4AAD-DA4B-B7A8D2094576}"/>
              </a:ext>
            </a:extLst>
          </p:cNvPr>
          <p:cNvPicPr>
            <a:picLocks noChangeAspect="1"/>
          </p:cNvPicPr>
          <p:nvPr/>
        </p:nvPicPr>
        <p:blipFill>
          <a:blip r:embed="rId6"/>
          <a:stretch>
            <a:fillRect/>
          </a:stretch>
        </p:blipFill>
        <p:spPr>
          <a:xfrm>
            <a:off x="194387" y="4953517"/>
            <a:ext cx="2305179" cy="1753865"/>
          </a:xfrm>
          <a:prstGeom prst="rect">
            <a:avLst/>
          </a:prstGeom>
        </p:spPr>
      </p:pic>
      <p:pic>
        <p:nvPicPr>
          <p:cNvPr id="22" name="Resim 21">
            <a:extLst>
              <a:ext uri="{FF2B5EF4-FFF2-40B4-BE49-F238E27FC236}">
                <a16:creationId xmlns:a16="http://schemas.microsoft.com/office/drawing/2014/main" id="{BB9BC595-8301-65F9-C583-C566BAAC23F2}"/>
              </a:ext>
            </a:extLst>
          </p:cNvPr>
          <p:cNvPicPr>
            <a:picLocks noChangeAspect="1"/>
          </p:cNvPicPr>
          <p:nvPr/>
        </p:nvPicPr>
        <p:blipFill>
          <a:blip r:embed="rId7"/>
          <a:stretch>
            <a:fillRect/>
          </a:stretch>
        </p:blipFill>
        <p:spPr>
          <a:xfrm>
            <a:off x="2657591" y="4869566"/>
            <a:ext cx="1748113" cy="1837816"/>
          </a:xfrm>
          <a:prstGeom prst="rect">
            <a:avLst/>
          </a:prstGeom>
        </p:spPr>
      </p:pic>
      <p:sp>
        <p:nvSpPr>
          <p:cNvPr id="23" name="İçerik Yer Tutucusu 2">
            <a:extLst>
              <a:ext uri="{FF2B5EF4-FFF2-40B4-BE49-F238E27FC236}">
                <a16:creationId xmlns:a16="http://schemas.microsoft.com/office/drawing/2014/main" id="{86B8B0B7-484E-6DFA-B771-AEB9C710D489}"/>
              </a:ext>
            </a:extLst>
          </p:cNvPr>
          <p:cNvSpPr txBox="1">
            <a:spLocks/>
          </p:cNvSpPr>
          <p:nvPr/>
        </p:nvSpPr>
        <p:spPr>
          <a:xfrm>
            <a:off x="7654972" y="3301455"/>
            <a:ext cx="3119069" cy="10130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Hata</a:t>
            </a:r>
            <a:r>
              <a:rPr lang="tr-TR" sz="1300" dirty="0"/>
              <a:t> </a:t>
            </a:r>
            <a:r>
              <a:rPr lang="tr-TR" sz="1300" b="1" dirty="0"/>
              <a:t>Cross </a:t>
            </a:r>
            <a:r>
              <a:rPr lang="tr-TR" sz="1300" b="1" dirty="0" err="1"/>
              <a:t>Entropy</a:t>
            </a:r>
            <a:r>
              <a:rPr lang="tr-TR" sz="1300" b="1" dirty="0"/>
              <a:t> alçalarak 0’a yakın seviyelere kadar inmiş. Bizim için uygun gözüküyor. </a:t>
            </a:r>
            <a:endParaRPr lang="tr-TR" sz="1300" dirty="0"/>
          </a:p>
        </p:txBody>
      </p:sp>
      <p:sp>
        <p:nvSpPr>
          <p:cNvPr id="24" name="İçerik Yer Tutucusu 2">
            <a:extLst>
              <a:ext uri="{FF2B5EF4-FFF2-40B4-BE49-F238E27FC236}">
                <a16:creationId xmlns:a16="http://schemas.microsoft.com/office/drawing/2014/main" id="{EEA3D05E-F5AF-3E20-AC59-C79C97544B63}"/>
              </a:ext>
            </a:extLst>
          </p:cNvPr>
          <p:cNvSpPr txBox="1">
            <a:spLocks/>
          </p:cNvSpPr>
          <p:nvPr/>
        </p:nvSpPr>
        <p:spPr>
          <a:xfrm>
            <a:off x="7654972" y="2809863"/>
            <a:ext cx="2857100" cy="379056"/>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Burada </a:t>
            </a:r>
            <a:r>
              <a:rPr lang="tr-TR" sz="1300" b="1" dirty="0" err="1"/>
              <a:t>gradient’in</a:t>
            </a:r>
            <a:r>
              <a:rPr lang="tr-TR" sz="1300" b="1" dirty="0"/>
              <a:t> tıpkı hata gibi </a:t>
            </a:r>
            <a:r>
              <a:rPr lang="tr-TR" sz="1300" b="1" dirty="0" err="1"/>
              <a:t>düzeysel</a:t>
            </a:r>
            <a:r>
              <a:rPr lang="tr-TR" sz="1300" b="1" dirty="0"/>
              <a:t> ilerlediğini gözlemiyoruz.</a:t>
            </a:r>
            <a:endParaRPr lang="tr-TR" sz="1300" dirty="0"/>
          </a:p>
        </p:txBody>
      </p:sp>
      <p:sp>
        <p:nvSpPr>
          <p:cNvPr id="25" name="İçerik Yer Tutucusu 2">
            <a:extLst>
              <a:ext uri="{FF2B5EF4-FFF2-40B4-BE49-F238E27FC236}">
                <a16:creationId xmlns:a16="http://schemas.microsoft.com/office/drawing/2014/main" id="{06369F53-8826-E9FE-C933-54F6730CCFFA}"/>
              </a:ext>
            </a:extLst>
          </p:cNvPr>
          <p:cNvSpPr txBox="1">
            <a:spLocks/>
          </p:cNvSpPr>
          <p:nvPr/>
        </p:nvSpPr>
        <p:spPr>
          <a:xfrm>
            <a:off x="7654973" y="4027203"/>
            <a:ext cx="3273660" cy="565775"/>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Hatamız 0’ın etrafındadır ve bu durum bizim beklediğimiz ideal durumun kendisidir. </a:t>
            </a:r>
            <a:endParaRPr lang="tr-TR" sz="1300" dirty="0"/>
          </a:p>
        </p:txBody>
      </p:sp>
      <p:sp>
        <p:nvSpPr>
          <p:cNvPr id="26" name="İçerik Yer Tutucusu 2">
            <a:extLst>
              <a:ext uri="{FF2B5EF4-FFF2-40B4-BE49-F238E27FC236}">
                <a16:creationId xmlns:a16="http://schemas.microsoft.com/office/drawing/2014/main" id="{828BE239-8ABC-0D96-C96F-A372DECA3F38}"/>
              </a:ext>
            </a:extLst>
          </p:cNvPr>
          <p:cNvSpPr txBox="1">
            <a:spLocks/>
          </p:cNvSpPr>
          <p:nvPr/>
        </p:nvSpPr>
        <p:spPr>
          <a:xfrm>
            <a:off x="7654972" y="4737486"/>
            <a:ext cx="3668152" cy="84222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dirty="0"/>
              <a:t>Yeşil %’</a:t>
            </a:r>
            <a:r>
              <a:rPr lang="tr-TR" sz="1300" dirty="0" err="1"/>
              <a:t>lerin</a:t>
            </a:r>
            <a:r>
              <a:rPr lang="tr-TR" sz="1300" dirty="0"/>
              <a:t> yüksek olması sınıflandırma başarısının yüksek olduğunu gösterir. Burada totalde %100’e yakın bir başarı sonuç alındığını gözlemliyoruz.</a:t>
            </a:r>
          </a:p>
        </p:txBody>
      </p:sp>
      <p:pic>
        <p:nvPicPr>
          <p:cNvPr id="28" name="Resim 27">
            <a:extLst>
              <a:ext uri="{FF2B5EF4-FFF2-40B4-BE49-F238E27FC236}">
                <a16:creationId xmlns:a16="http://schemas.microsoft.com/office/drawing/2014/main" id="{59CD534F-D419-C599-A7E9-087F07E86311}"/>
              </a:ext>
            </a:extLst>
          </p:cNvPr>
          <p:cNvPicPr>
            <a:picLocks noChangeAspect="1"/>
          </p:cNvPicPr>
          <p:nvPr/>
        </p:nvPicPr>
        <p:blipFill>
          <a:blip r:embed="rId8"/>
          <a:stretch>
            <a:fillRect/>
          </a:stretch>
        </p:blipFill>
        <p:spPr>
          <a:xfrm>
            <a:off x="2657590" y="2119077"/>
            <a:ext cx="4443006" cy="2531243"/>
          </a:xfrm>
          <a:prstGeom prst="rect">
            <a:avLst/>
          </a:prstGeom>
        </p:spPr>
      </p:pic>
      <p:sp>
        <p:nvSpPr>
          <p:cNvPr id="29" name="Dikdörtgen 28">
            <a:extLst>
              <a:ext uri="{FF2B5EF4-FFF2-40B4-BE49-F238E27FC236}">
                <a16:creationId xmlns:a16="http://schemas.microsoft.com/office/drawing/2014/main" id="{3B7183FC-0CD8-2202-4496-CB6C73B2CDE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83</a:t>
            </a:r>
          </a:p>
        </p:txBody>
      </p:sp>
    </p:spTree>
    <p:extLst>
      <p:ext uri="{BB962C8B-B14F-4D97-AF65-F5344CB8AC3E}">
        <p14:creationId xmlns:p14="http://schemas.microsoft.com/office/powerpoint/2010/main" val="2564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500"/>
                                        <p:tgtEl>
                                          <p:spTgt spid="2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23" grpId="0" build="p"/>
      <p:bldP spid="24" grpId="0" build="p"/>
      <p:bldP spid="25" grpId="0" build="p"/>
      <p:bldP spid="26"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pic>
        <p:nvPicPr>
          <p:cNvPr id="18" name="Resim 17" descr="metin içeren bir resim&#10;&#10;Açıklama otomatik olarak oluşturuldu">
            <a:extLst>
              <a:ext uri="{FF2B5EF4-FFF2-40B4-BE49-F238E27FC236}">
                <a16:creationId xmlns:a16="http://schemas.microsoft.com/office/drawing/2014/main" id="{00ED379B-AA85-BAC5-2214-0D13C7536DB0}"/>
              </a:ext>
            </a:extLst>
          </p:cNvPr>
          <p:cNvPicPr>
            <a:picLocks noChangeAspect="1"/>
          </p:cNvPicPr>
          <p:nvPr/>
        </p:nvPicPr>
        <p:blipFill>
          <a:blip r:embed="rId4"/>
          <a:stretch>
            <a:fillRect/>
          </a:stretch>
        </p:blipFill>
        <p:spPr>
          <a:xfrm>
            <a:off x="322979" y="2078117"/>
            <a:ext cx="2354784" cy="1234547"/>
          </a:xfrm>
          <a:prstGeom prst="rect">
            <a:avLst/>
          </a:prstGeom>
        </p:spPr>
      </p:pic>
      <p:sp>
        <p:nvSpPr>
          <p:cNvPr id="19" name="İçerik Yer Tutucusu 2">
            <a:extLst>
              <a:ext uri="{FF2B5EF4-FFF2-40B4-BE49-F238E27FC236}">
                <a16:creationId xmlns:a16="http://schemas.microsoft.com/office/drawing/2014/main" id="{E4DE3AC7-3E46-1B93-528F-7AA530226A0F}"/>
              </a:ext>
            </a:extLst>
          </p:cNvPr>
          <p:cNvSpPr txBox="1">
            <a:spLocks/>
          </p:cNvSpPr>
          <p:nvPr/>
        </p:nvSpPr>
        <p:spPr>
          <a:xfrm>
            <a:off x="4895460" y="5478442"/>
            <a:ext cx="3780455" cy="88374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0.20</a:t>
            </a:r>
          </a:p>
          <a:p>
            <a:pPr marL="0" indent="0">
              <a:buNone/>
            </a:pPr>
            <a:r>
              <a:rPr lang="tr-TR" sz="1500" b="1" dirty="0"/>
              <a:t>Şu an için yeterli seviyelerde</a:t>
            </a:r>
          </a:p>
        </p:txBody>
      </p:sp>
      <p:cxnSp>
        <p:nvCxnSpPr>
          <p:cNvPr id="21" name="Düz Ok Bağlayıcısı 20">
            <a:extLst>
              <a:ext uri="{FF2B5EF4-FFF2-40B4-BE49-F238E27FC236}">
                <a16:creationId xmlns:a16="http://schemas.microsoft.com/office/drawing/2014/main" id="{51028F98-E02E-84B4-870E-4713F130D3C9}"/>
              </a:ext>
            </a:extLst>
          </p:cNvPr>
          <p:cNvCxnSpPr>
            <a:cxnSpLocks/>
          </p:cNvCxnSpPr>
          <p:nvPr/>
        </p:nvCxnSpPr>
        <p:spPr>
          <a:xfrm flipV="1">
            <a:off x="2575249" y="2568985"/>
            <a:ext cx="1013707" cy="3850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C261651B-12EC-0C94-CB43-C6FFAD5D6726}"/>
              </a:ext>
            </a:extLst>
          </p:cNvPr>
          <p:cNvPicPr>
            <a:picLocks noChangeAspect="1"/>
          </p:cNvPicPr>
          <p:nvPr/>
        </p:nvPicPr>
        <p:blipFill>
          <a:blip r:embed="rId5"/>
          <a:stretch>
            <a:fillRect/>
          </a:stretch>
        </p:blipFill>
        <p:spPr>
          <a:xfrm>
            <a:off x="322979" y="3685609"/>
            <a:ext cx="2907794" cy="2912002"/>
          </a:xfrm>
          <a:prstGeom prst="rect">
            <a:avLst/>
          </a:prstGeom>
        </p:spPr>
      </p:pic>
      <p:pic>
        <p:nvPicPr>
          <p:cNvPr id="12" name="Resim 11" descr="metin içeren bir resim&#10;&#10;Açıklama otomatik olarak oluşturuldu">
            <a:extLst>
              <a:ext uri="{FF2B5EF4-FFF2-40B4-BE49-F238E27FC236}">
                <a16:creationId xmlns:a16="http://schemas.microsoft.com/office/drawing/2014/main" id="{ACD03CB6-F796-EF55-1A29-7177B44A9C81}"/>
              </a:ext>
            </a:extLst>
          </p:cNvPr>
          <p:cNvPicPr>
            <a:picLocks noChangeAspect="1"/>
          </p:cNvPicPr>
          <p:nvPr/>
        </p:nvPicPr>
        <p:blipFill>
          <a:blip r:embed="rId6"/>
          <a:stretch>
            <a:fillRect/>
          </a:stretch>
        </p:blipFill>
        <p:spPr>
          <a:xfrm>
            <a:off x="3674418" y="2050542"/>
            <a:ext cx="1371719" cy="640135"/>
          </a:xfrm>
          <a:prstGeom prst="rect">
            <a:avLst/>
          </a:prstGeom>
        </p:spPr>
      </p:pic>
      <p:pic>
        <p:nvPicPr>
          <p:cNvPr id="15" name="Resim 14">
            <a:extLst>
              <a:ext uri="{FF2B5EF4-FFF2-40B4-BE49-F238E27FC236}">
                <a16:creationId xmlns:a16="http://schemas.microsoft.com/office/drawing/2014/main" id="{EC1643DC-9F61-8844-3744-5AA93996834C}"/>
              </a:ext>
            </a:extLst>
          </p:cNvPr>
          <p:cNvPicPr>
            <a:picLocks noChangeAspect="1"/>
          </p:cNvPicPr>
          <p:nvPr/>
        </p:nvPicPr>
        <p:blipFill>
          <a:blip r:embed="rId7"/>
          <a:stretch>
            <a:fillRect/>
          </a:stretch>
        </p:blipFill>
        <p:spPr>
          <a:xfrm>
            <a:off x="5131599" y="2059875"/>
            <a:ext cx="5765001" cy="3023415"/>
          </a:xfrm>
          <a:prstGeom prst="rect">
            <a:avLst/>
          </a:prstGeom>
        </p:spPr>
      </p:pic>
      <p:sp>
        <p:nvSpPr>
          <p:cNvPr id="20" name="Başlık 1">
            <a:extLst>
              <a:ext uri="{FF2B5EF4-FFF2-40B4-BE49-F238E27FC236}">
                <a16:creationId xmlns:a16="http://schemas.microsoft.com/office/drawing/2014/main" id="{D1B0A85F-A198-8E6D-AE63-D797A55BC0F8}"/>
              </a:ext>
            </a:extLst>
          </p:cNvPr>
          <p:cNvSpPr txBox="1">
            <a:spLocks/>
          </p:cNvSpPr>
          <p:nvPr/>
        </p:nvSpPr>
        <p:spPr>
          <a:xfrm>
            <a:off x="194387" y="687050"/>
            <a:ext cx="10549813" cy="4607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300" b="1"/>
              <a:t>ADIMLAR:</a:t>
            </a:r>
            <a:endParaRPr lang="tr-TR" sz="2300" b="1" dirty="0"/>
          </a:p>
        </p:txBody>
      </p:sp>
      <p:sp>
        <p:nvSpPr>
          <p:cNvPr id="22" name="Dikdörtgen 21">
            <a:extLst>
              <a:ext uri="{FF2B5EF4-FFF2-40B4-BE49-F238E27FC236}">
                <a16:creationId xmlns:a16="http://schemas.microsoft.com/office/drawing/2014/main" id="{858F7C55-1D4F-AE25-5D1D-83D5BFAB8216}"/>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84</a:t>
            </a:r>
          </a:p>
        </p:txBody>
      </p:sp>
    </p:spTree>
    <p:extLst>
      <p:ext uri="{BB962C8B-B14F-4D97-AF65-F5344CB8AC3E}">
        <p14:creationId xmlns:p14="http://schemas.microsoft.com/office/powerpoint/2010/main" val="52292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5"/>
            <a:ext cx="7552058" cy="127484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İlk yapmamız gereken Matlab programının </a:t>
            </a:r>
            <a:r>
              <a:rPr lang="tr-TR" sz="1500" b="1" dirty="0" err="1"/>
              <a:t>Command</a:t>
            </a:r>
            <a:r>
              <a:rPr lang="tr-TR" sz="1500" b="1" dirty="0"/>
              <a:t> </a:t>
            </a:r>
            <a:r>
              <a:rPr lang="tr-TR" sz="1500" b="1" dirty="0" err="1"/>
              <a:t>Window</a:t>
            </a:r>
            <a:r>
              <a:rPr lang="tr-TR" sz="1500" b="1" dirty="0"/>
              <a:t> paneline </a:t>
            </a:r>
            <a:r>
              <a:rPr lang="tr-TR" sz="1500" b="1" i="1" dirty="0" err="1"/>
              <a:t>nnstart</a:t>
            </a:r>
            <a:r>
              <a:rPr lang="tr-TR" sz="1500" b="1" i="1" dirty="0"/>
              <a:t> </a:t>
            </a:r>
            <a:r>
              <a:rPr lang="tr-TR" sz="1500" b="1" dirty="0"/>
              <a:t>komutunu girmektir. Bu komutu girmeden önce </a:t>
            </a:r>
            <a:r>
              <a:rPr lang="tr-TR" sz="1500" b="1" dirty="0" err="1"/>
              <a:t>import</a:t>
            </a:r>
            <a:r>
              <a:rPr lang="tr-TR" sz="1500" b="1" dirty="0"/>
              <a:t> kısmında bir hata almamak için </a:t>
            </a:r>
            <a:r>
              <a:rPr lang="tr-TR" sz="1500" b="1" i="1" dirty="0" err="1"/>
              <a:t>label_train</a:t>
            </a:r>
            <a:r>
              <a:rPr lang="tr-TR" sz="1500" b="1" i="1" dirty="0"/>
              <a:t>’ </a:t>
            </a:r>
            <a:r>
              <a:rPr lang="tr-TR" sz="1500" b="1" dirty="0"/>
              <a:t>işlemi yapıldı. </a:t>
            </a:r>
            <a:endParaRPr lang="tr-TR" sz="1500" dirty="0"/>
          </a:p>
        </p:txBody>
      </p:sp>
      <p:pic>
        <p:nvPicPr>
          <p:cNvPr id="10" name="Resim 9">
            <a:extLst>
              <a:ext uri="{FF2B5EF4-FFF2-40B4-BE49-F238E27FC236}">
                <a16:creationId xmlns:a16="http://schemas.microsoft.com/office/drawing/2014/main" id="{D04621A5-DEEE-3BCB-60E1-7C379B947843}"/>
              </a:ext>
            </a:extLst>
          </p:cNvPr>
          <p:cNvPicPr>
            <a:picLocks noChangeAspect="1"/>
          </p:cNvPicPr>
          <p:nvPr/>
        </p:nvPicPr>
        <p:blipFill>
          <a:blip r:embed="rId4"/>
          <a:stretch>
            <a:fillRect/>
          </a:stretch>
        </p:blipFill>
        <p:spPr>
          <a:xfrm>
            <a:off x="6659882" y="2270252"/>
            <a:ext cx="5347646" cy="2768279"/>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6D08F446-6907-FAC0-197A-A2CF5A926650}"/>
              </a:ext>
            </a:extLst>
          </p:cNvPr>
          <p:cNvPicPr>
            <a:picLocks noChangeAspect="1"/>
          </p:cNvPicPr>
          <p:nvPr/>
        </p:nvPicPr>
        <p:blipFill rotWithShape="1">
          <a:blip r:embed="rId5"/>
          <a:srcRect t="37008"/>
          <a:stretch/>
        </p:blipFill>
        <p:spPr>
          <a:xfrm>
            <a:off x="322979" y="3086718"/>
            <a:ext cx="3073020" cy="734620"/>
          </a:xfrm>
          <a:prstGeom prst="rect">
            <a:avLst/>
          </a:prstGeom>
        </p:spPr>
      </p:pic>
      <p:sp>
        <p:nvSpPr>
          <p:cNvPr id="20" name="Dikdörtgen 19">
            <a:extLst>
              <a:ext uri="{FF2B5EF4-FFF2-40B4-BE49-F238E27FC236}">
                <a16:creationId xmlns:a16="http://schemas.microsoft.com/office/drawing/2014/main" id="{AA1686A7-6756-550E-0CC5-9BC1D2B34B5F}"/>
              </a:ext>
            </a:extLst>
          </p:cNvPr>
          <p:cNvSpPr/>
          <p:nvPr/>
        </p:nvSpPr>
        <p:spPr>
          <a:xfrm>
            <a:off x="9936407" y="3376894"/>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2" name="Grafik 21" descr="İmleç düz dolguyla">
            <a:extLst>
              <a:ext uri="{FF2B5EF4-FFF2-40B4-BE49-F238E27FC236}">
                <a16:creationId xmlns:a16="http://schemas.microsoft.com/office/drawing/2014/main" id="{922E781D-FB61-887A-3717-FABDA7D5C9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1118" y="3283548"/>
            <a:ext cx="741685" cy="741685"/>
          </a:xfrm>
          <a:prstGeom prst="rect">
            <a:avLst/>
          </a:prstGeom>
        </p:spPr>
      </p:pic>
      <p:sp>
        <p:nvSpPr>
          <p:cNvPr id="23" name="Dikdörtgen 22">
            <a:extLst>
              <a:ext uri="{FF2B5EF4-FFF2-40B4-BE49-F238E27FC236}">
                <a16:creationId xmlns:a16="http://schemas.microsoft.com/office/drawing/2014/main" id="{294D7FFB-E261-69B4-89FA-B990EBE68C7A}"/>
              </a:ext>
            </a:extLst>
          </p:cNvPr>
          <p:cNvSpPr/>
          <p:nvPr/>
        </p:nvSpPr>
        <p:spPr>
          <a:xfrm>
            <a:off x="591132" y="3376894"/>
            <a:ext cx="715805" cy="237731"/>
          </a:xfrm>
          <a:custGeom>
            <a:avLst/>
            <a:gdLst>
              <a:gd name="connsiteX0" fmla="*/ 0 w 715805"/>
              <a:gd name="connsiteY0" fmla="*/ 0 h 237731"/>
              <a:gd name="connsiteX1" fmla="*/ 350744 w 715805"/>
              <a:gd name="connsiteY1" fmla="*/ 0 h 237731"/>
              <a:gd name="connsiteX2" fmla="*/ 715805 w 715805"/>
              <a:gd name="connsiteY2" fmla="*/ 0 h 237731"/>
              <a:gd name="connsiteX3" fmla="*/ 715805 w 715805"/>
              <a:gd name="connsiteY3" fmla="*/ 237731 h 237731"/>
              <a:gd name="connsiteX4" fmla="*/ 379377 w 715805"/>
              <a:gd name="connsiteY4" fmla="*/ 237731 h 237731"/>
              <a:gd name="connsiteX5" fmla="*/ 0 w 715805"/>
              <a:gd name="connsiteY5" fmla="*/ 237731 h 237731"/>
              <a:gd name="connsiteX6" fmla="*/ 0 w 715805"/>
              <a:gd name="connsiteY6" fmla="*/ 0 h 2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805" h="237731" extrusionOk="0">
                <a:moveTo>
                  <a:pt x="0" y="0"/>
                </a:moveTo>
                <a:cubicBezTo>
                  <a:pt x="122156" y="-6332"/>
                  <a:pt x="245635" y="-462"/>
                  <a:pt x="350744" y="0"/>
                </a:cubicBezTo>
                <a:cubicBezTo>
                  <a:pt x="455853" y="462"/>
                  <a:pt x="548724" y="6747"/>
                  <a:pt x="715805" y="0"/>
                </a:cubicBezTo>
                <a:cubicBezTo>
                  <a:pt x="720895" y="48145"/>
                  <a:pt x="723890" y="147775"/>
                  <a:pt x="715805" y="237731"/>
                </a:cubicBezTo>
                <a:cubicBezTo>
                  <a:pt x="614186" y="231188"/>
                  <a:pt x="521659" y="231656"/>
                  <a:pt x="379377" y="237731"/>
                </a:cubicBezTo>
                <a:cubicBezTo>
                  <a:pt x="237095" y="243806"/>
                  <a:pt x="179225" y="225734"/>
                  <a:pt x="0" y="237731"/>
                </a:cubicBezTo>
                <a:cubicBezTo>
                  <a:pt x="-4718" y="187147"/>
                  <a:pt x="-9542" y="68787"/>
                  <a:pt x="0" y="0"/>
                </a:cubicBezTo>
                <a:close/>
              </a:path>
            </a:pathLst>
          </a:custGeom>
          <a:noFill/>
          <a:ln w="38100">
            <a:solidFill>
              <a:srgbClr val="FF000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rgbClr val="FF0000"/>
              </a:solidFill>
            </a:endParaRPr>
          </a:p>
        </p:txBody>
      </p:sp>
      <p:pic>
        <p:nvPicPr>
          <p:cNvPr id="25" name="Resim 24">
            <a:extLst>
              <a:ext uri="{FF2B5EF4-FFF2-40B4-BE49-F238E27FC236}">
                <a16:creationId xmlns:a16="http://schemas.microsoft.com/office/drawing/2014/main" id="{B096B927-0D83-3459-7720-BEAC00FD43C3}"/>
              </a:ext>
            </a:extLst>
          </p:cNvPr>
          <p:cNvPicPr>
            <a:picLocks noChangeAspect="1"/>
          </p:cNvPicPr>
          <p:nvPr/>
        </p:nvPicPr>
        <p:blipFill>
          <a:blip r:embed="rId8"/>
          <a:stretch>
            <a:fillRect/>
          </a:stretch>
        </p:blipFill>
        <p:spPr>
          <a:xfrm>
            <a:off x="322979" y="4415033"/>
            <a:ext cx="2712955" cy="1493649"/>
          </a:xfrm>
          <a:prstGeom prst="rect">
            <a:avLst/>
          </a:prstGeom>
        </p:spPr>
      </p:pic>
      <p:cxnSp>
        <p:nvCxnSpPr>
          <p:cNvPr id="28" name="Düz Ok Bağlayıcısı 27">
            <a:extLst>
              <a:ext uri="{FF2B5EF4-FFF2-40B4-BE49-F238E27FC236}">
                <a16:creationId xmlns:a16="http://schemas.microsoft.com/office/drawing/2014/main" id="{7E522D8B-C166-3D11-A517-6B8BAEA6BD7A}"/>
              </a:ext>
            </a:extLst>
          </p:cNvPr>
          <p:cNvCxnSpPr>
            <a:stCxn id="13" idx="2"/>
            <a:endCxn id="25" idx="0"/>
          </p:cNvCxnSpPr>
          <p:nvPr/>
        </p:nvCxnSpPr>
        <p:spPr>
          <a:xfrm flipH="1">
            <a:off x="1679457" y="3821338"/>
            <a:ext cx="180032" cy="5936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2CDF4EC7-3014-5AC0-7055-4F371E4D5EFB}"/>
              </a:ext>
            </a:extLst>
          </p:cNvPr>
          <p:cNvCxnSpPr>
            <a:cxnSpLocks/>
            <a:stCxn id="25" idx="3"/>
            <a:endCxn id="9" idx="1"/>
          </p:cNvCxnSpPr>
          <p:nvPr/>
        </p:nvCxnSpPr>
        <p:spPr>
          <a:xfrm flipV="1">
            <a:off x="3035934" y="4728971"/>
            <a:ext cx="834208" cy="4328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Düz Ok Bağlayıcısı 31">
            <a:extLst>
              <a:ext uri="{FF2B5EF4-FFF2-40B4-BE49-F238E27FC236}">
                <a16:creationId xmlns:a16="http://schemas.microsoft.com/office/drawing/2014/main" id="{AC55E7D6-8A1D-F7C4-4ADB-63DA34CF51E7}"/>
              </a:ext>
            </a:extLst>
          </p:cNvPr>
          <p:cNvCxnSpPr>
            <a:cxnSpLocks/>
          </p:cNvCxnSpPr>
          <p:nvPr/>
        </p:nvCxnSpPr>
        <p:spPr>
          <a:xfrm flipV="1">
            <a:off x="6182896" y="3306429"/>
            <a:ext cx="419947" cy="1412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Resim 8" descr="tablo içeren bir resim&#10;&#10;Açıklama otomatik olarak oluşturuldu">
            <a:extLst>
              <a:ext uri="{FF2B5EF4-FFF2-40B4-BE49-F238E27FC236}">
                <a16:creationId xmlns:a16="http://schemas.microsoft.com/office/drawing/2014/main" id="{2A3F47D7-BDF1-FD0C-4393-7E7B5BF4E605}"/>
              </a:ext>
            </a:extLst>
          </p:cNvPr>
          <p:cNvPicPr>
            <a:picLocks noChangeAspect="1"/>
          </p:cNvPicPr>
          <p:nvPr/>
        </p:nvPicPr>
        <p:blipFill>
          <a:blip r:embed="rId9"/>
          <a:stretch>
            <a:fillRect/>
          </a:stretch>
        </p:blipFill>
        <p:spPr>
          <a:xfrm>
            <a:off x="3870142" y="3086718"/>
            <a:ext cx="2255715" cy="3284505"/>
          </a:xfrm>
          <a:prstGeom prst="rect">
            <a:avLst/>
          </a:prstGeom>
        </p:spPr>
      </p:pic>
      <p:sp>
        <p:nvSpPr>
          <p:cNvPr id="15" name="Başlık 1">
            <a:extLst>
              <a:ext uri="{FF2B5EF4-FFF2-40B4-BE49-F238E27FC236}">
                <a16:creationId xmlns:a16="http://schemas.microsoft.com/office/drawing/2014/main" id="{003E0DD1-9B4A-F6F4-766E-61CA71661365}"/>
              </a:ext>
            </a:extLst>
          </p:cNvPr>
          <p:cNvSpPr txBox="1">
            <a:spLocks/>
          </p:cNvSpPr>
          <p:nvPr/>
        </p:nvSpPr>
        <p:spPr>
          <a:xfrm>
            <a:off x="194387" y="687050"/>
            <a:ext cx="10549813" cy="4607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300" b="1"/>
              <a:t>ADIMLAR:</a:t>
            </a:r>
            <a:endParaRPr lang="tr-TR" sz="2300" b="1" dirty="0"/>
          </a:p>
        </p:txBody>
      </p:sp>
      <p:sp>
        <p:nvSpPr>
          <p:cNvPr id="16" name="Dikdörtgen 15">
            <a:extLst>
              <a:ext uri="{FF2B5EF4-FFF2-40B4-BE49-F238E27FC236}">
                <a16:creationId xmlns:a16="http://schemas.microsoft.com/office/drawing/2014/main" id="{5C28912A-4DAB-FF9C-DE8E-3D73E8C149E1}"/>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85</a:t>
            </a:r>
          </a:p>
        </p:txBody>
      </p:sp>
    </p:spTree>
    <p:extLst>
      <p:ext uri="{BB962C8B-B14F-4D97-AF65-F5344CB8AC3E}">
        <p14:creationId xmlns:p14="http://schemas.microsoft.com/office/powerpoint/2010/main" val="41342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86</a:t>
            </a:r>
          </a:p>
        </p:txBody>
      </p:sp>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366873" cy="717489"/>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25</a:t>
            </a:r>
            <a:r>
              <a:rPr lang="tr-TR" sz="1800" dirty="0"/>
              <a:t> data girişimiz ve </a:t>
            </a:r>
            <a:r>
              <a:rPr lang="tr-TR" sz="1800" b="1" dirty="0"/>
              <a:t>2</a:t>
            </a:r>
            <a:r>
              <a:rPr lang="tr-TR" sz="1800" dirty="0"/>
              <a:t> adet sınıfımız olduğu için </a:t>
            </a:r>
            <a:r>
              <a:rPr lang="tr-TR" sz="1800" b="1" dirty="0" err="1"/>
              <a:t>Rows</a:t>
            </a:r>
            <a:r>
              <a:rPr lang="tr-TR" sz="1800" dirty="0"/>
              <a:t> seçeneği bizim için uygun gözüküyor.</a:t>
            </a:r>
          </a:p>
        </p:txBody>
      </p:sp>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7820022" y="4981362"/>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MLP mimarisi görsel olarak verilmektedir. </a:t>
            </a:r>
            <a:endParaRPr lang="tr-TR" dirty="0">
              <a:latin typeface="Book Antiqua (Gövde)"/>
            </a:endParaRPr>
          </a:p>
        </p:txBody>
      </p:sp>
      <p:pic>
        <p:nvPicPr>
          <p:cNvPr id="5" name="Resim 4" descr="metin içeren bir resim&#10;&#10;Açıklama otomatik olarak oluşturuldu">
            <a:extLst>
              <a:ext uri="{FF2B5EF4-FFF2-40B4-BE49-F238E27FC236}">
                <a16:creationId xmlns:a16="http://schemas.microsoft.com/office/drawing/2014/main" id="{606A2C8D-5B02-F262-0BD7-B07055DC4691}"/>
              </a:ext>
            </a:extLst>
          </p:cNvPr>
          <p:cNvPicPr>
            <a:picLocks noChangeAspect="1"/>
          </p:cNvPicPr>
          <p:nvPr/>
        </p:nvPicPr>
        <p:blipFill>
          <a:blip r:embed="rId4"/>
          <a:stretch>
            <a:fillRect/>
          </a:stretch>
        </p:blipFill>
        <p:spPr>
          <a:xfrm>
            <a:off x="256817" y="1844550"/>
            <a:ext cx="4128571" cy="2370025"/>
          </a:xfrm>
          <a:prstGeom prst="rect">
            <a:avLst/>
          </a:prstGeom>
        </p:spPr>
      </p:pic>
      <p:pic>
        <p:nvPicPr>
          <p:cNvPr id="10" name="Resim 9" descr="metin, elektronik eşyalar, jak, ekran görüntüsü içeren bir resim&#10;&#10;Açıklama otomatik olarak oluşturuldu">
            <a:extLst>
              <a:ext uri="{FF2B5EF4-FFF2-40B4-BE49-F238E27FC236}">
                <a16:creationId xmlns:a16="http://schemas.microsoft.com/office/drawing/2014/main" id="{7BCBD7E8-240D-539D-E434-29DF3B957CA6}"/>
              </a:ext>
            </a:extLst>
          </p:cNvPr>
          <p:cNvPicPr>
            <a:picLocks noChangeAspect="1"/>
          </p:cNvPicPr>
          <p:nvPr/>
        </p:nvPicPr>
        <p:blipFill>
          <a:blip r:embed="rId5"/>
          <a:stretch>
            <a:fillRect/>
          </a:stretch>
        </p:blipFill>
        <p:spPr>
          <a:xfrm>
            <a:off x="4561260" y="1615828"/>
            <a:ext cx="2806008" cy="4832570"/>
          </a:xfrm>
          <a:prstGeom prst="rect">
            <a:avLst/>
          </a:prstGeom>
        </p:spPr>
      </p:pic>
      <p:pic>
        <p:nvPicPr>
          <p:cNvPr id="14" name="Resim 13">
            <a:extLst>
              <a:ext uri="{FF2B5EF4-FFF2-40B4-BE49-F238E27FC236}">
                <a16:creationId xmlns:a16="http://schemas.microsoft.com/office/drawing/2014/main" id="{0CAA0272-43FA-A3F5-BEBD-21F36FB778FC}"/>
              </a:ext>
            </a:extLst>
          </p:cNvPr>
          <p:cNvPicPr>
            <a:picLocks noChangeAspect="1"/>
          </p:cNvPicPr>
          <p:nvPr/>
        </p:nvPicPr>
        <p:blipFill>
          <a:blip r:embed="rId6"/>
          <a:stretch>
            <a:fillRect/>
          </a:stretch>
        </p:blipFill>
        <p:spPr>
          <a:xfrm>
            <a:off x="8927485" y="1981274"/>
            <a:ext cx="2483103" cy="914828"/>
          </a:xfrm>
          <a:prstGeom prst="rect">
            <a:avLst/>
          </a:prstGeom>
        </p:spPr>
      </p:pic>
      <p:sp>
        <p:nvSpPr>
          <p:cNvPr id="15" name="Başlık 1">
            <a:extLst>
              <a:ext uri="{FF2B5EF4-FFF2-40B4-BE49-F238E27FC236}">
                <a16:creationId xmlns:a16="http://schemas.microsoft.com/office/drawing/2014/main" id="{0C1CD2EC-3358-C467-3832-104520F87E40}"/>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Tree>
    <p:extLst>
      <p:ext uri="{BB962C8B-B14F-4D97-AF65-F5344CB8AC3E}">
        <p14:creationId xmlns:p14="http://schemas.microsoft.com/office/powerpoint/2010/main" val="209075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87</a:t>
            </a:r>
          </a:p>
        </p:txBody>
      </p:sp>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7" y="4076748"/>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8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302753" y="6137577"/>
            <a:ext cx="988627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10, 25</a:t>
            </a:r>
            <a:r>
              <a:rPr lang="tr-TR" sz="2000" dirty="0"/>
              <a:t> data; Training </a:t>
            </a:r>
            <a:r>
              <a:rPr lang="tr-TR" sz="2000" b="1" dirty="0"/>
              <a:t>[17], </a:t>
            </a:r>
            <a:r>
              <a:rPr lang="tr-TR" sz="2000" dirty="0" err="1"/>
              <a:t>Validation</a:t>
            </a:r>
            <a:r>
              <a:rPr lang="tr-TR" sz="2000" dirty="0"/>
              <a:t> </a:t>
            </a:r>
            <a:r>
              <a:rPr lang="tr-TR" sz="2000" b="1" dirty="0"/>
              <a:t>[4], </a:t>
            </a:r>
            <a:r>
              <a:rPr lang="tr-TR" sz="2000" dirty="0"/>
              <a:t>Test </a:t>
            </a:r>
            <a:r>
              <a:rPr lang="tr-TR" sz="2000" b="1" dirty="0"/>
              <a:t>[4]</a:t>
            </a:r>
          </a:p>
        </p:txBody>
      </p:sp>
      <p:pic>
        <p:nvPicPr>
          <p:cNvPr id="5" name="Resim 4" descr="tablo içeren bir resim&#10;&#10;Açıklama otomatik olarak oluşturuldu">
            <a:extLst>
              <a:ext uri="{FF2B5EF4-FFF2-40B4-BE49-F238E27FC236}">
                <a16:creationId xmlns:a16="http://schemas.microsoft.com/office/drawing/2014/main" id="{D25A7A1A-D80A-9624-713E-354A96219694}"/>
              </a:ext>
            </a:extLst>
          </p:cNvPr>
          <p:cNvPicPr>
            <a:picLocks noChangeAspect="1"/>
          </p:cNvPicPr>
          <p:nvPr/>
        </p:nvPicPr>
        <p:blipFill>
          <a:blip r:embed="rId4"/>
          <a:stretch>
            <a:fillRect/>
          </a:stretch>
        </p:blipFill>
        <p:spPr>
          <a:xfrm>
            <a:off x="302753" y="1881504"/>
            <a:ext cx="9617273" cy="2004234"/>
          </a:xfrm>
          <a:prstGeom prst="rect">
            <a:avLst/>
          </a:prstGeom>
        </p:spPr>
      </p:pic>
      <p:pic>
        <p:nvPicPr>
          <p:cNvPr id="11" name="Resim 10" descr="tablo içeren bir resim&#10;&#10;Açıklama otomatik olarak oluşturuldu">
            <a:extLst>
              <a:ext uri="{FF2B5EF4-FFF2-40B4-BE49-F238E27FC236}">
                <a16:creationId xmlns:a16="http://schemas.microsoft.com/office/drawing/2014/main" id="{350E86EC-F2AA-D8D9-C8C5-856E44E8AD58}"/>
              </a:ext>
            </a:extLst>
          </p:cNvPr>
          <p:cNvPicPr>
            <a:picLocks noChangeAspect="1"/>
          </p:cNvPicPr>
          <p:nvPr/>
        </p:nvPicPr>
        <p:blipFill>
          <a:blip r:embed="rId5"/>
          <a:stretch>
            <a:fillRect/>
          </a:stretch>
        </p:blipFill>
        <p:spPr>
          <a:xfrm>
            <a:off x="302753" y="4802322"/>
            <a:ext cx="4717189" cy="1204064"/>
          </a:xfrm>
          <a:prstGeom prst="rect">
            <a:avLst/>
          </a:prstGeom>
        </p:spPr>
      </p:pic>
      <p:sp>
        <p:nvSpPr>
          <p:cNvPr id="14" name="Başlık 1">
            <a:extLst>
              <a:ext uri="{FF2B5EF4-FFF2-40B4-BE49-F238E27FC236}">
                <a16:creationId xmlns:a16="http://schemas.microsoft.com/office/drawing/2014/main" id="{E14EE428-4A67-9FBA-DE16-C0915D71DAA5}"/>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Tree>
    <p:extLst>
      <p:ext uri="{BB962C8B-B14F-4D97-AF65-F5344CB8AC3E}">
        <p14:creationId xmlns:p14="http://schemas.microsoft.com/office/powerpoint/2010/main" val="38032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88</a:t>
            </a:r>
          </a:p>
        </p:txBody>
      </p:sp>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206485" y="5509012"/>
            <a:ext cx="10730446" cy="45472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800" dirty="0">
                <a:latin typeface="Book Antiqua (Gövde)"/>
                <a:ea typeface="Calibri" panose="020F0502020204030204" pitchFamily="34" charset="0"/>
                <a:cs typeface="Arial" panose="020B0604020202020204" pitchFamily="34" charset="0"/>
              </a:rPr>
              <a:t>Eğitimimiz başarılı bir şekilde devam etmektedir.</a:t>
            </a:r>
          </a:p>
        </p:txBody>
      </p:sp>
      <p:pic>
        <p:nvPicPr>
          <p:cNvPr id="5" name="Resim 4">
            <a:extLst>
              <a:ext uri="{FF2B5EF4-FFF2-40B4-BE49-F238E27FC236}">
                <a16:creationId xmlns:a16="http://schemas.microsoft.com/office/drawing/2014/main" id="{3FF02940-F1EA-5003-3810-C3B2AA1E92FC}"/>
              </a:ext>
            </a:extLst>
          </p:cNvPr>
          <p:cNvPicPr>
            <a:picLocks noChangeAspect="1"/>
          </p:cNvPicPr>
          <p:nvPr/>
        </p:nvPicPr>
        <p:blipFill>
          <a:blip r:embed="rId4"/>
          <a:stretch>
            <a:fillRect/>
          </a:stretch>
        </p:blipFill>
        <p:spPr>
          <a:xfrm>
            <a:off x="9407071" y="2031587"/>
            <a:ext cx="2470091" cy="2839367"/>
          </a:xfrm>
          <a:prstGeom prst="rect">
            <a:avLst/>
          </a:prstGeom>
        </p:spPr>
      </p:pic>
      <p:pic>
        <p:nvPicPr>
          <p:cNvPr id="13" name="Resim 12">
            <a:extLst>
              <a:ext uri="{FF2B5EF4-FFF2-40B4-BE49-F238E27FC236}">
                <a16:creationId xmlns:a16="http://schemas.microsoft.com/office/drawing/2014/main" id="{BA0197A7-4B2B-5B71-C73C-698AB1306A78}"/>
              </a:ext>
            </a:extLst>
          </p:cNvPr>
          <p:cNvPicPr>
            <a:picLocks noChangeAspect="1"/>
          </p:cNvPicPr>
          <p:nvPr/>
        </p:nvPicPr>
        <p:blipFill>
          <a:blip r:embed="rId5"/>
          <a:stretch>
            <a:fillRect/>
          </a:stretch>
        </p:blipFill>
        <p:spPr>
          <a:xfrm>
            <a:off x="134027" y="1809786"/>
            <a:ext cx="2236516" cy="2892843"/>
          </a:xfrm>
          <a:prstGeom prst="rect">
            <a:avLst/>
          </a:prstGeom>
        </p:spPr>
      </p:pic>
      <p:pic>
        <p:nvPicPr>
          <p:cNvPr id="15" name="Resim 14">
            <a:extLst>
              <a:ext uri="{FF2B5EF4-FFF2-40B4-BE49-F238E27FC236}">
                <a16:creationId xmlns:a16="http://schemas.microsoft.com/office/drawing/2014/main" id="{65892416-70C0-4045-C87C-2C4B59C2861D}"/>
              </a:ext>
            </a:extLst>
          </p:cNvPr>
          <p:cNvPicPr>
            <a:picLocks noChangeAspect="1"/>
          </p:cNvPicPr>
          <p:nvPr/>
        </p:nvPicPr>
        <p:blipFill>
          <a:blip r:embed="rId6"/>
          <a:stretch>
            <a:fillRect/>
          </a:stretch>
        </p:blipFill>
        <p:spPr>
          <a:xfrm>
            <a:off x="5832128" y="1803270"/>
            <a:ext cx="3134590" cy="3067684"/>
          </a:xfrm>
          <a:prstGeom prst="rect">
            <a:avLst/>
          </a:prstGeom>
        </p:spPr>
      </p:pic>
      <p:pic>
        <p:nvPicPr>
          <p:cNvPr id="17" name="Resim 16">
            <a:extLst>
              <a:ext uri="{FF2B5EF4-FFF2-40B4-BE49-F238E27FC236}">
                <a16:creationId xmlns:a16="http://schemas.microsoft.com/office/drawing/2014/main" id="{6358244A-9E54-76E7-C351-C408AAD06B33}"/>
              </a:ext>
            </a:extLst>
          </p:cNvPr>
          <p:cNvPicPr>
            <a:picLocks noChangeAspect="1"/>
          </p:cNvPicPr>
          <p:nvPr/>
        </p:nvPicPr>
        <p:blipFill>
          <a:blip r:embed="rId7"/>
          <a:stretch>
            <a:fillRect/>
          </a:stretch>
        </p:blipFill>
        <p:spPr>
          <a:xfrm>
            <a:off x="2784929" y="1743005"/>
            <a:ext cx="2786779" cy="3026404"/>
          </a:xfrm>
          <a:prstGeom prst="rect">
            <a:avLst/>
          </a:prstGeom>
        </p:spPr>
      </p:pic>
      <p:sp>
        <p:nvSpPr>
          <p:cNvPr id="21" name="Başlık 1">
            <a:extLst>
              <a:ext uri="{FF2B5EF4-FFF2-40B4-BE49-F238E27FC236}">
                <a16:creationId xmlns:a16="http://schemas.microsoft.com/office/drawing/2014/main" id="{E161AF83-CB4C-631C-E589-0BACE18EC299}"/>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Tree>
    <p:extLst>
      <p:ext uri="{BB962C8B-B14F-4D97-AF65-F5344CB8AC3E}">
        <p14:creationId xmlns:p14="http://schemas.microsoft.com/office/powerpoint/2010/main" val="127980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89</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a:t>
            </a:r>
            <a:r>
              <a:rPr lang="tr-TR" b="1" dirty="0">
                <a:latin typeface="Book Antiqua (Gövde)"/>
                <a:ea typeface="Calibri" panose="020F0502020204030204" pitchFamily="34" charset="0"/>
                <a:cs typeface="Arial" panose="020B0604020202020204" pitchFamily="34" charset="0"/>
              </a:rPr>
              <a:t>parametreler rahatlıkla değiştirilebilir. </a:t>
            </a:r>
            <a:endParaRPr lang="tr-TR" b="1"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a:t>ETH_Projesi2_beta</a:t>
            </a:r>
            <a:r>
              <a:rPr lang="tr-TR" sz="1500" dirty="0"/>
              <a:t> adıyla </a:t>
            </a:r>
            <a:r>
              <a:rPr lang="tr-TR" sz="1600" b="1" dirty="0"/>
              <a:t>.m</a:t>
            </a:r>
            <a:r>
              <a:rPr lang="tr-TR" sz="1500" dirty="0"/>
              <a:t> ve </a:t>
            </a:r>
            <a:r>
              <a:rPr lang="tr-TR" sz="1500" b="1" dirty="0"/>
              <a:t>.txt </a:t>
            </a:r>
            <a:r>
              <a:rPr lang="tr-TR" sz="1500" dirty="0"/>
              <a:t>formatında paylaşılmıştır.</a:t>
            </a:r>
          </a:p>
        </p:txBody>
      </p:sp>
      <p:pic>
        <p:nvPicPr>
          <p:cNvPr id="8" name="Resim 7" descr="metin içeren bir resim&#10;&#10;Açıklama otomatik olarak oluşturuldu">
            <a:extLst>
              <a:ext uri="{FF2B5EF4-FFF2-40B4-BE49-F238E27FC236}">
                <a16:creationId xmlns:a16="http://schemas.microsoft.com/office/drawing/2014/main" id="{4E117F86-94AE-B167-A044-D8A1F99F68A9}"/>
              </a:ext>
            </a:extLst>
          </p:cNvPr>
          <p:cNvPicPr>
            <a:picLocks noChangeAspect="1"/>
          </p:cNvPicPr>
          <p:nvPr/>
        </p:nvPicPr>
        <p:blipFill>
          <a:blip r:embed="rId5"/>
          <a:stretch>
            <a:fillRect/>
          </a:stretch>
        </p:blipFill>
        <p:spPr>
          <a:xfrm>
            <a:off x="7566368" y="1615343"/>
            <a:ext cx="3330232" cy="4660820"/>
          </a:xfrm>
          <a:prstGeom prst="rect">
            <a:avLst/>
          </a:prstGeom>
        </p:spPr>
      </p:pic>
      <p:sp>
        <p:nvSpPr>
          <p:cNvPr id="12" name="Başlık 1">
            <a:extLst>
              <a:ext uri="{FF2B5EF4-FFF2-40B4-BE49-F238E27FC236}">
                <a16:creationId xmlns:a16="http://schemas.microsoft.com/office/drawing/2014/main" id="{95D0CD8D-AA8C-530D-8B11-D9C10BF92FC9}"/>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Tree>
    <p:extLst>
      <p:ext uri="{BB962C8B-B14F-4D97-AF65-F5344CB8AC3E}">
        <p14:creationId xmlns:p14="http://schemas.microsoft.com/office/powerpoint/2010/main" val="627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sp>
        <p:nvSpPr>
          <p:cNvPr id="3" name="İçerik Yer Tutucusu 2"/>
          <p:cNvSpPr>
            <a:spLocks noGrp="1"/>
          </p:cNvSpPr>
          <p:nvPr>
            <p:ph idx="1"/>
          </p:nvPr>
        </p:nvSpPr>
        <p:spPr>
          <a:xfrm>
            <a:off x="118399" y="1768872"/>
            <a:ext cx="11599295" cy="4879189"/>
          </a:xfrm>
        </p:spPr>
        <p:txBody>
          <a:bodyPr rtlCol="0">
            <a:normAutofit/>
          </a:bodyPr>
          <a:lstStyle/>
          <a:p>
            <a:pPr marL="0" indent="0" rtl="0">
              <a:buNone/>
            </a:pPr>
            <a:r>
              <a:rPr lang="tr-TR" sz="2800" b="1" dirty="0"/>
              <a:t>MLP Sınıflandırma adımları:</a:t>
            </a:r>
          </a:p>
          <a:p>
            <a:pPr marL="0" indent="0" rtl="0">
              <a:lnSpc>
                <a:spcPct val="100000"/>
              </a:lnSpc>
              <a:buNone/>
            </a:pPr>
            <a:r>
              <a:rPr lang="tr-TR" sz="1500" dirty="0"/>
              <a:t>1- Veriler sınıflandırma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rtl="0">
              <a:lnSpc>
                <a:spcPct val="100000"/>
              </a:lnSpc>
              <a:buNone/>
            </a:pPr>
            <a:r>
              <a:rPr lang="tr-TR" sz="1500" dirty="0"/>
              <a:t>4- Hedef Sütunu (Sınıflandırılacak olan sütun) üzerinde vektörel dönüşüm yapılır.</a:t>
            </a:r>
          </a:p>
          <a:p>
            <a:pPr marL="0" indent="0">
              <a:lnSpc>
                <a:spcPct val="100000"/>
              </a:lnSpc>
              <a:buNone/>
            </a:pPr>
            <a:r>
              <a:rPr lang="tr-TR" sz="1500" dirty="0"/>
              <a:t>5- Veri girişlerinin büyük bir kısmı eğitmek için alındıktan sonra kalan giriş verileri test olarak farklı bir dosyaya alınır. Aynı şekilde Sınıflandırma olarak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a:t>
            </a:r>
            <a:r>
              <a:rPr lang="tr-TR" sz="1500" dirty="0" err="1"/>
              <a:t>confusion</a:t>
            </a:r>
            <a:r>
              <a:rPr lang="tr-TR" sz="1500" dirty="0"/>
              <a:t> matrisi,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a:t>
            </a:r>
          </a:p>
        </p:txBody>
      </p:sp>
    </p:spTree>
    <p:extLst>
      <p:ext uri="{BB962C8B-B14F-4D97-AF65-F5344CB8AC3E}">
        <p14:creationId xmlns:p14="http://schemas.microsoft.com/office/powerpoint/2010/main" val="96541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166908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2. satırını (1x6) alıyoruz ve sonucun 0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BD952EF0-E41C-118C-360D-27C6BA8F3C3D}"/>
              </a:ext>
            </a:extLst>
          </p:cNvPr>
          <p:cNvPicPr>
            <a:picLocks noChangeAspect="1"/>
          </p:cNvPicPr>
          <p:nvPr/>
        </p:nvPicPr>
        <p:blipFill>
          <a:blip r:embed="rId4"/>
          <a:stretch>
            <a:fillRect/>
          </a:stretch>
        </p:blipFill>
        <p:spPr>
          <a:xfrm>
            <a:off x="306747" y="2309779"/>
            <a:ext cx="5403048" cy="1958510"/>
          </a:xfrm>
          <a:prstGeom prst="rect">
            <a:avLst/>
          </a:prstGeom>
        </p:spPr>
      </p:pic>
      <p:pic>
        <p:nvPicPr>
          <p:cNvPr id="12" name="Resim 11">
            <a:extLst>
              <a:ext uri="{FF2B5EF4-FFF2-40B4-BE49-F238E27FC236}">
                <a16:creationId xmlns:a16="http://schemas.microsoft.com/office/drawing/2014/main" id="{1CEF802B-A787-709D-9C67-FE0381E799B6}"/>
              </a:ext>
            </a:extLst>
          </p:cNvPr>
          <p:cNvPicPr>
            <a:picLocks noChangeAspect="1"/>
          </p:cNvPicPr>
          <p:nvPr/>
        </p:nvPicPr>
        <p:blipFill>
          <a:blip r:embed="rId5"/>
          <a:stretch>
            <a:fillRect/>
          </a:stretch>
        </p:blipFill>
        <p:spPr>
          <a:xfrm>
            <a:off x="306747" y="4601638"/>
            <a:ext cx="7879763" cy="464860"/>
          </a:xfrm>
          <a:prstGeom prst="rect">
            <a:avLst/>
          </a:prstGeom>
        </p:spPr>
      </p:pic>
      <p:pic>
        <p:nvPicPr>
          <p:cNvPr id="15" name="Resim 14">
            <a:extLst>
              <a:ext uri="{FF2B5EF4-FFF2-40B4-BE49-F238E27FC236}">
                <a16:creationId xmlns:a16="http://schemas.microsoft.com/office/drawing/2014/main" id="{FE4E9472-219E-E00B-5F43-29141547C848}"/>
              </a:ext>
            </a:extLst>
          </p:cNvPr>
          <p:cNvPicPr>
            <a:picLocks noChangeAspect="1"/>
          </p:cNvPicPr>
          <p:nvPr/>
        </p:nvPicPr>
        <p:blipFill>
          <a:blip r:embed="rId6"/>
          <a:stretch>
            <a:fillRect/>
          </a:stretch>
        </p:blipFill>
        <p:spPr>
          <a:xfrm>
            <a:off x="8533559" y="4595673"/>
            <a:ext cx="2789157" cy="464860"/>
          </a:xfrm>
          <a:prstGeom prst="rect">
            <a:avLst/>
          </a:prstGeom>
        </p:spPr>
      </p:pic>
    </p:spTree>
    <p:extLst>
      <p:ext uri="{BB962C8B-B14F-4D97-AF65-F5344CB8AC3E}">
        <p14:creationId xmlns:p14="http://schemas.microsoft.com/office/powerpoint/2010/main" val="28382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53457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10. satırını (1x6) alıyoruz ve sonucun 0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0, Elde edilen sonuç: 0.</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14727525-AD69-040E-6707-32BE74D2CB0E}"/>
              </a:ext>
            </a:extLst>
          </p:cNvPr>
          <p:cNvPicPr>
            <a:picLocks noChangeAspect="1"/>
          </p:cNvPicPr>
          <p:nvPr/>
        </p:nvPicPr>
        <p:blipFill>
          <a:blip r:embed="rId4"/>
          <a:stretch>
            <a:fillRect/>
          </a:stretch>
        </p:blipFill>
        <p:spPr>
          <a:xfrm>
            <a:off x="576942" y="2187905"/>
            <a:ext cx="5022015" cy="1882303"/>
          </a:xfrm>
          <a:prstGeom prst="rect">
            <a:avLst/>
          </a:prstGeom>
        </p:spPr>
      </p:pic>
      <p:pic>
        <p:nvPicPr>
          <p:cNvPr id="12" name="Resim 11">
            <a:extLst>
              <a:ext uri="{FF2B5EF4-FFF2-40B4-BE49-F238E27FC236}">
                <a16:creationId xmlns:a16="http://schemas.microsoft.com/office/drawing/2014/main" id="{70EBF443-637E-03E3-3496-AEBFD9D053C5}"/>
              </a:ext>
            </a:extLst>
          </p:cNvPr>
          <p:cNvPicPr>
            <a:picLocks noChangeAspect="1"/>
          </p:cNvPicPr>
          <p:nvPr/>
        </p:nvPicPr>
        <p:blipFill>
          <a:blip r:embed="rId5"/>
          <a:stretch>
            <a:fillRect/>
          </a:stretch>
        </p:blipFill>
        <p:spPr>
          <a:xfrm>
            <a:off x="576942" y="4440010"/>
            <a:ext cx="7110076" cy="541067"/>
          </a:xfrm>
          <a:prstGeom prst="rect">
            <a:avLst/>
          </a:prstGeom>
        </p:spPr>
      </p:pic>
      <p:pic>
        <p:nvPicPr>
          <p:cNvPr id="15" name="Resim 14">
            <a:extLst>
              <a:ext uri="{FF2B5EF4-FFF2-40B4-BE49-F238E27FC236}">
                <a16:creationId xmlns:a16="http://schemas.microsoft.com/office/drawing/2014/main" id="{4F0FF744-19C8-A784-847B-BBC40A4AC447}"/>
              </a:ext>
            </a:extLst>
          </p:cNvPr>
          <p:cNvPicPr>
            <a:picLocks noChangeAspect="1"/>
          </p:cNvPicPr>
          <p:nvPr/>
        </p:nvPicPr>
        <p:blipFill>
          <a:blip r:embed="rId6"/>
          <a:stretch>
            <a:fillRect/>
          </a:stretch>
        </p:blipFill>
        <p:spPr>
          <a:xfrm>
            <a:off x="8218029" y="4420398"/>
            <a:ext cx="3236648" cy="560679"/>
          </a:xfrm>
          <a:prstGeom prst="rect">
            <a:avLst/>
          </a:prstGeom>
        </p:spPr>
      </p:pic>
    </p:spTree>
    <p:extLst>
      <p:ext uri="{BB962C8B-B14F-4D97-AF65-F5344CB8AC3E}">
        <p14:creationId xmlns:p14="http://schemas.microsoft.com/office/powerpoint/2010/main" val="26373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Autofit/>
          </a:bodyPr>
          <a:lstStyle/>
          <a:p>
            <a:pPr>
              <a:lnSpc>
                <a:spcPct val="107000"/>
              </a:lnSpc>
              <a:spcAft>
                <a:spcPts val="800"/>
              </a:spcAft>
            </a:pPr>
            <a:r>
              <a:rPr lang="tr-TR" sz="2600" b="1" dirty="0">
                <a:effectLst/>
                <a:latin typeface="Book Antiqua (Başlıklar)"/>
                <a:ea typeface="Calibri" panose="020F0502020204030204" pitchFamily="34" charset="0"/>
                <a:cs typeface="Arial" panose="020B0604020202020204" pitchFamily="34" charset="0"/>
              </a:rPr>
              <a:t>DİYABET SINIFLANDIRMASI (SONUÇLAR):</a:t>
            </a:r>
            <a:endParaRPr lang="tr-TR" sz="2600" dirty="0">
              <a:effectLst/>
              <a:latin typeface="Book Antiqua (Başlıklar)"/>
              <a:ea typeface="Calibri" panose="020F0502020204030204" pitchFamily="34" charset="0"/>
              <a:cs typeface="Arial" panose="020B0604020202020204" pitchFamily="34" charset="0"/>
            </a:endParaRP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938236"/>
            <a:ext cx="11803226" cy="954107"/>
          </a:xfrm>
          <a:prstGeom prst="rect">
            <a:avLst/>
          </a:prstGeom>
          <a:noFill/>
        </p:spPr>
        <p:txBody>
          <a:bodyPr wrap="square">
            <a:spAutoFit/>
          </a:bodyPr>
          <a:lstStyle/>
          <a:p>
            <a:r>
              <a:rPr lang="tr-TR" dirty="0">
                <a:latin typeface="Book Antiqua (Gövde)"/>
              </a:rPr>
              <a:t>Diyabet MLP Sınıflandırma projesinde 6 adet test yapılmış olup </a:t>
            </a:r>
            <a:r>
              <a:rPr lang="tr-TR" sz="2000" b="1" dirty="0">
                <a:latin typeface="Book Antiqua (Gövde)"/>
              </a:rPr>
              <a:t>%90 </a:t>
            </a:r>
            <a:r>
              <a:rPr lang="tr-TR" dirty="0">
                <a:latin typeface="Book Antiqua (Gövde)"/>
              </a:rPr>
              <a:t>(5 </a:t>
            </a:r>
            <a:r>
              <a:rPr lang="tr-TR" dirty="0">
                <a:solidFill>
                  <a:srgbClr val="00B050"/>
                </a:solidFill>
                <a:latin typeface="Book Antiqua (Gövde)"/>
              </a:rPr>
              <a:t>başarılı</a:t>
            </a:r>
            <a:r>
              <a:rPr lang="tr-TR" dirty="0">
                <a:latin typeface="Book Antiqua (Gövde)"/>
              </a:rPr>
              <a:t>, 1 </a:t>
            </a:r>
            <a:r>
              <a:rPr lang="tr-TR" dirty="0">
                <a:solidFill>
                  <a:srgbClr val="FF0000"/>
                </a:solidFill>
                <a:latin typeface="Book Antiqua (Gövde)"/>
              </a:rPr>
              <a:t>başarısız</a:t>
            </a:r>
            <a:r>
              <a:rPr lang="tr-TR" dirty="0">
                <a:latin typeface="Book Antiqua (Gövde)"/>
              </a:rPr>
              <a:t>) başarı sağlanmıştır. Bu da Tasarımımızın %10’lik başarısız olduğunu gösterir ki elde ettiğimiz hata matrislerinde %90 ile %99 arası başarı oranı aldığımızı ve yapılan bu testlerle </a:t>
            </a:r>
            <a:r>
              <a:rPr lang="tr-TR" b="1" dirty="0">
                <a:latin typeface="Book Antiqua (Gövde)"/>
              </a:rPr>
              <a:t>tutarlı</a:t>
            </a:r>
            <a:r>
              <a:rPr lang="tr-TR" dirty="0">
                <a:latin typeface="Book Antiqua (Gövde)"/>
              </a:rPr>
              <a:t> olduğunu göstermektedir.</a:t>
            </a:r>
          </a:p>
        </p:txBody>
      </p:sp>
      <p:pic>
        <p:nvPicPr>
          <p:cNvPr id="5" name="Resim 4" descr="metin içeren bir resim&#10;&#10;Açıklama otomatik olarak oluşturuldu">
            <a:extLst>
              <a:ext uri="{FF2B5EF4-FFF2-40B4-BE49-F238E27FC236}">
                <a16:creationId xmlns:a16="http://schemas.microsoft.com/office/drawing/2014/main" id="{2D09F89F-53F4-2C8A-7609-365454E8DC44}"/>
              </a:ext>
            </a:extLst>
          </p:cNvPr>
          <p:cNvPicPr>
            <a:picLocks noChangeAspect="1"/>
          </p:cNvPicPr>
          <p:nvPr/>
        </p:nvPicPr>
        <p:blipFill>
          <a:blip r:embed="rId4"/>
          <a:stretch>
            <a:fillRect/>
          </a:stretch>
        </p:blipFill>
        <p:spPr>
          <a:xfrm>
            <a:off x="3534883" y="3349142"/>
            <a:ext cx="5122234" cy="2884535"/>
          </a:xfrm>
          <a:prstGeom prst="rect">
            <a:avLst/>
          </a:prstGeom>
        </p:spPr>
      </p:pic>
    </p:spTree>
    <p:extLst>
      <p:ext uri="{BB962C8B-B14F-4D97-AF65-F5344CB8AC3E}">
        <p14:creationId xmlns:p14="http://schemas.microsoft.com/office/powerpoint/2010/main" val="326822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684294-49A0-4C63-A7D7-E3BF9E591F59}"/>
              </a:ext>
            </a:extLst>
          </p:cNvPr>
          <p:cNvSpPr>
            <a:spLocks noGrp="1"/>
          </p:cNvSpPr>
          <p:nvPr>
            <p:ph type="title"/>
          </p:nvPr>
        </p:nvSpPr>
        <p:spPr>
          <a:xfrm>
            <a:off x="1295400" y="264464"/>
            <a:ext cx="9601200" cy="1036850"/>
          </a:xfrm>
        </p:spPr>
        <p:txBody>
          <a:bodyPr rtlCol="0">
            <a:normAutofit/>
          </a:bodyPr>
          <a:lstStyle/>
          <a:p>
            <a:pPr rtl="0"/>
            <a:r>
              <a:rPr lang="tr-TR">
                <a:solidFill>
                  <a:schemeClr val="tx1"/>
                </a:solidFill>
              </a:rPr>
              <a:t>İKİ YILLIK EYLEM PLANIMIZ</a:t>
            </a:r>
          </a:p>
        </p:txBody>
      </p:sp>
      <p:sp>
        <p:nvSpPr>
          <p:cNvPr id="135" name="Metin Yer Tutucusu 31">
            <a:extLst>
              <a:ext uri="{FF2B5EF4-FFF2-40B4-BE49-F238E27FC236}">
                <a16:creationId xmlns:a16="http://schemas.microsoft.com/office/drawing/2014/main" id="{0BE39453-7577-44CC-8A1C-7FC48A0BBE73}"/>
              </a:ext>
            </a:extLst>
          </p:cNvPr>
          <p:cNvSpPr txBox="1">
            <a:spLocks/>
          </p:cNvSpPr>
          <p:nvPr/>
        </p:nvSpPr>
        <p:spPr>
          <a:xfrm>
            <a:off x="108228" y="4874880"/>
            <a:ext cx="1793875" cy="696885"/>
          </a:xfrm>
          <a:prstGeom prst="rect">
            <a:avLst/>
          </a:prstGeom>
          <a:solidFill>
            <a:schemeClr val="accent3">
              <a:lumMod val="40000"/>
              <a:lumOff val="6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BİRLEŞMİŞ MİLLETLER</a:t>
            </a:r>
            <a:endParaRPr lang="tr-TR" sz="1050" b="1" dirty="0">
              <a:solidFill>
                <a:schemeClr val="tx2">
                  <a:lumMod val="85000"/>
                  <a:lumOff val="15000"/>
                </a:schemeClr>
              </a:solidFill>
            </a:endParaRPr>
          </a:p>
        </p:txBody>
      </p:sp>
      <p:sp>
        <p:nvSpPr>
          <p:cNvPr id="59" name="Metin Yer Tutucusu 31">
            <a:extLst>
              <a:ext uri="{FF2B5EF4-FFF2-40B4-BE49-F238E27FC236}">
                <a16:creationId xmlns:a16="http://schemas.microsoft.com/office/drawing/2014/main" id="{D72A9B46-CAC1-4684-99F6-25D9F1303002}"/>
              </a:ext>
            </a:extLst>
          </p:cNvPr>
          <p:cNvSpPr txBox="1">
            <a:spLocks/>
          </p:cNvSpPr>
          <p:nvPr/>
        </p:nvSpPr>
        <p:spPr>
          <a:xfrm>
            <a:off x="4248100" y="4851925"/>
            <a:ext cx="1793875" cy="696885"/>
          </a:xfrm>
          <a:prstGeom prst="rect">
            <a:avLst/>
          </a:prstGeom>
          <a:solidFill>
            <a:schemeClr val="accent6">
              <a:lumMod val="60000"/>
              <a:lumOff val="4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MÜLTECİLER DERNEĞİ</a:t>
            </a:r>
          </a:p>
        </p:txBody>
      </p:sp>
      <p:sp>
        <p:nvSpPr>
          <p:cNvPr id="32" name="Metin Yer Tutucusu 31">
            <a:extLst>
              <a:ext uri="{FF2B5EF4-FFF2-40B4-BE49-F238E27FC236}">
                <a16:creationId xmlns:a16="http://schemas.microsoft.com/office/drawing/2014/main" id="{0830F660-D88D-4A5F-8F7C-44B1D5C8E661}"/>
              </a:ext>
            </a:extLst>
          </p:cNvPr>
          <p:cNvSpPr>
            <a:spLocks noGrp="1"/>
          </p:cNvSpPr>
          <p:nvPr>
            <p:ph type="body" sz="quarter" idx="59"/>
          </p:nvPr>
        </p:nvSpPr>
        <p:spPr>
          <a:xfrm>
            <a:off x="6339462" y="4851924"/>
            <a:ext cx="1793875" cy="696885"/>
          </a:xfrm>
          <a:solidFill>
            <a:srgbClr val="92D050"/>
          </a:solidFill>
          <a:ln w="22225">
            <a:solidFill>
              <a:schemeClr val="tx1"/>
            </a:solidFill>
          </a:ln>
        </p:spPr>
        <p:txBody>
          <a:bodyPr rtlCol="0">
            <a:normAutofit/>
          </a:bodyPr>
          <a:lstStyle/>
          <a:p>
            <a:r>
              <a:rPr lang="tr-TR" b="1" dirty="0">
                <a:solidFill>
                  <a:schemeClr val="tx2">
                    <a:lumMod val="85000"/>
                    <a:lumOff val="15000"/>
                  </a:schemeClr>
                </a:solidFill>
                <a:cs typeface="Calibri Light"/>
              </a:rPr>
              <a:t>DOĞRU VERİ</a:t>
            </a:r>
            <a:endParaRPr lang="tr-TR" b="1" dirty="0">
              <a:solidFill>
                <a:schemeClr val="tx2">
                  <a:lumMod val="85000"/>
                  <a:lumOff val="15000"/>
                </a:schemeClr>
              </a:solidFill>
            </a:endParaRPr>
          </a:p>
        </p:txBody>
      </p:sp>
      <p:sp>
        <p:nvSpPr>
          <p:cNvPr id="97" name="Dikdörtgen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927442" y="400075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1" name="Dikdörtgen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095660" y="3982771"/>
            <a:ext cx="155448" cy="155448"/>
          </a:xfrm>
          <a:prstGeom prst="rect">
            <a:avLst/>
          </a:pr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33" name="Dikdörtgen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7229147" y="4005258"/>
            <a:ext cx="155448" cy="155448"/>
          </a:xfrm>
          <a:prstGeom prst="rect">
            <a:avLst/>
          </a:prstGeom>
          <a:solidFill>
            <a:srgbClr val="92D05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4" name="Dikdörtgen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207186" y="4005258"/>
            <a:ext cx="155448" cy="155448"/>
          </a:xfrm>
          <a:prstGeom prst="rect">
            <a:avLst/>
          </a:prstGeom>
          <a:solidFill>
            <a:srgbClr val="FF0000"/>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8" name="Dikdörtgen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1186834" y="3994427"/>
            <a:ext cx="155448" cy="155448"/>
          </a:xfrm>
          <a:prstGeom prst="rect">
            <a:avLst/>
          </a:prstGeom>
          <a:solidFill>
            <a:srgbClr val="00B0F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3" name="Metin Yer Tutucusu 31">
            <a:extLst>
              <a:ext uri="{FF2B5EF4-FFF2-40B4-BE49-F238E27FC236}">
                <a16:creationId xmlns:a16="http://schemas.microsoft.com/office/drawing/2014/main" id="{C091014C-382D-40BC-8967-BC466535FE41}"/>
              </a:ext>
            </a:extLst>
          </p:cNvPr>
          <p:cNvSpPr txBox="1">
            <a:spLocks/>
          </p:cNvSpPr>
          <p:nvPr/>
        </p:nvSpPr>
        <p:spPr>
          <a:xfrm>
            <a:off x="2163991" y="4851925"/>
            <a:ext cx="1793875" cy="696885"/>
          </a:xfrm>
          <a:prstGeom prst="rect">
            <a:avLst/>
          </a:prstGeom>
          <a:solidFill>
            <a:schemeClr val="accent1"/>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rPr>
              <a:t>KAGGLE</a:t>
            </a:r>
          </a:p>
        </p:txBody>
      </p:sp>
      <p:sp>
        <p:nvSpPr>
          <p:cNvPr id="129" name="Metin Yer Tutucusu 31">
            <a:extLst>
              <a:ext uri="{FF2B5EF4-FFF2-40B4-BE49-F238E27FC236}">
                <a16:creationId xmlns:a16="http://schemas.microsoft.com/office/drawing/2014/main" id="{E7A92AA8-93B1-4158-A435-475632A0529E}"/>
              </a:ext>
            </a:extLst>
          </p:cNvPr>
          <p:cNvSpPr txBox="1">
            <a:spLocks/>
          </p:cNvSpPr>
          <p:nvPr/>
        </p:nvSpPr>
        <p:spPr>
          <a:xfrm>
            <a:off x="8310248" y="4851923"/>
            <a:ext cx="1793875" cy="696885"/>
          </a:xfrm>
          <a:prstGeom prst="rect">
            <a:avLst/>
          </a:prstGeom>
          <a:solidFill>
            <a:srgbClr val="FF000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GOOGLE</a:t>
            </a:r>
            <a:endParaRPr lang="tr-TR" sz="1200" b="1" dirty="0">
              <a:solidFill>
                <a:schemeClr val="tx2">
                  <a:lumMod val="85000"/>
                  <a:lumOff val="15000"/>
                </a:schemeClr>
              </a:solidFill>
            </a:endParaRPr>
          </a:p>
        </p:txBody>
      </p:sp>
      <p:sp>
        <p:nvSpPr>
          <p:cNvPr id="55" name="Metin Yer Tutucusu 31">
            <a:extLst>
              <a:ext uri="{FF2B5EF4-FFF2-40B4-BE49-F238E27FC236}">
                <a16:creationId xmlns:a16="http://schemas.microsoft.com/office/drawing/2014/main" id="{0FEF2CB2-CF18-495D-ABAF-F9DCE388D255}"/>
              </a:ext>
            </a:extLst>
          </p:cNvPr>
          <p:cNvSpPr txBox="1">
            <a:spLocks/>
          </p:cNvSpPr>
          <p:nvPr/>
        </p:nvSpPr>
        <p:spPr>
          <a:xfrm>
            <a:off x="10281034" y="4851922"/>
            <a:ext cx="1793875" cy="696885"/>
          </a:xfrm>
          <a:prstGeom prst="rect">
            <a:avLst/>
          </a:prstGeom>
          <a:solidFill>
            <a:srgbClr val="00B0F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WİKİPEDİA</a:t>
            </a:r>
            <a:endParaRPr lang="tr-TR" sz="1200" b="1" dirty="0">
              <a:solidFill>
                <a:schemeClr val="tx2">
                  <a:lumMod val="85000"/>
                  <a:lumOff val="15000"/>
                </a:schemeClr>
              </a:solidFill>
            </a:endParaRPr>
          </a:p>
        </p:txBody>
      </p:sp>
      <p:sp>
        <p:nvSpPr>
          <p:cNvPr id="101" name="Dikdörtgen 100">
            <a:extLst>
              <a:ext uri="{FF2B5EF4-FFF2-40B4-BE49-F238E27FC236}">
                <a16:creationId xmlns:a16="http://schemas.microsoft.com/office/drawing/2014/main" id="{58D1120E-849D-FB37-29E3-3D2E5C2B5B8F}"/>
              </a:ext>
              <a:ext uri="{C183D7F6-B498-43B3-948B-1728B52AA6E4}">
                <adec:decorative xmlns:adec="http://schemas.microsoft.com/office/drawing/2017/decorative" val="1"/>
              </a:ext>
            </a:extLst>
          </p:cNvPr>
          <p:cNvSpPr/>
          <p:nvPr/>
        </p:nvSpPr>
        <p:spPr>
          <a:xfrm>
            <a:off x="3089275" y="3994427"/>
            <a:ext cx="155448" cy="155448"/>
          </a:xfrm>
          <a:prstGeom prst="rect">
            <a:avLst/>
          </a:prstGeom>
          <a:solidFill>
            <a:schemeClr val="accent3">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102" name="Resim 101" descr="vektör grafikler içeren bir resim&#10;&#10;Açıklama otomatik olarak oluşturuldu">
            <a:extLst>
              <a:ext uri="{FF2B5EF4-FFF2-40B4-BE49-F238E27FC236}">
                <a16:creationId xmlns:a16="http://schemas.microsoft.com/office/drawing/2014/main" id="{B1ABD7CE-F1EF-99A5-04F6-120C1BD31074}"/>
              </a:ext>
            </a:extLst>
          </p:cNvPr>
          <p:cNvPicPr>
            <a:picLocks noChangeAspect="1"/>
          </p:cNvPicPr>
          <p:nvPr/>
        </p:nvPicPr>
        <p:blipFill>
          <a:blip r:embed="rId3"/>
          <a:stretch>
            <a:fillRect/>
          </a:stretch>
        </p:blipFill>
        <p:spPr>
          <a:xfrm>
            <a:off x="440635" y="2598428"/>
            <a:ext cx="1129059" cy="956379"/>
          </a:xfrm>
          <a:prstGeom prst="rect">
            <a:avLst/>
          </a:prstGeom>
        </p:spPr>
      </p:pic>
      <p:pic>
        <p:nvPicPr>
          <p:cNvPr id="103" name="Resim 102" descr="metin, küçük resim içeren bir resim&#10;&#10;Açıklama otomatik olarak oluşturuldu">
            <a:extLst>
              <a:ext uri="{FF2B5EF4-FFF2-40B4-BE49-F238E27FC236}">
                <a16:creationId xmlns:a16="http://schemas.microsoft.com/office/drawing/2014/main" id="{42E7133A-4A5B-F03D-9310-B2F0870BE075}"/>
              </a:ext>
            </a:extLst>
          </p:cNvPr>
          <p:cNvPicPr>
            <a:picLocks noChangeAspect="1"/>
          </p:cNvPicPr>
          <p:nvPr/>
        </p:nvPicPr>
        <p:blipFill>
          <a:blip r:embed="rId4"/>
          <a:stretch>
            <a:fillRect/>
          </a:stretch>
        </p:blipFill>
        <p:spPr>
          <a:xfrm>
            <a:off x="6793868" y="2679376"/>
            <a:ext cx="1018825" cy="1018825"/>
          </a:xfrm>
          <a:prstGeom prst="flowChartConnector">
            <a:avLst/>
          </a:prstGeom>
        </p:spPr>
      </p:pic>
      <p:pic>
        <p:nvPicPr>
          <p:cNvPr id="104" name="Resim 103" descr="metin içeren bir resim&#10;&#10;Açıklama otomatik olarak oluşturuldu">
            <a:extLst>
              <a:ext uri="{FF2B5EF4-FFF2-40B4-BE49-F238E27FC236}">
                <a16:creationId xmlns:a16="http://schemas.microsoft.com/office/drawing/2014/main" id="{36D8C245-5DA8-A914-326D-BAD708B054AE}"/>
              </a:ext>
            </a:extLst>
          </p:cNvPr>
          <p:cNvPicPr>
            <a:picLocks noChangeAspect="1"/>
          </p:cNvPicPr>
          <p:nvPr/>
        </p:nvPicPr>
        <p:blipFill>
          <a:blip r:embed="rId5"/>
          <a:stretch>
            <a:fillRect/>
          </a:stretch>
        </p:blipFill>
        <p:spPr>
          <a:xfrm>
            <a:off x="4434545" y="2622729"/>
            <a:ext cx="1477677" cy="815601"/>
          </a:xfrm>
          <a:prstGeom prst="rect">
            <a:avLst/>
          </a:prstGeom>
        </p:spPr>
      </p:pic>
      <p:pic>
        <p:nvPicPr>
          <p:cNvPr id="106" name="Resim 105">
            <a:extLst>
              <a:ext uri="{FF2B5EF4-FFF2-40B4-BE49-F238E27FC236}">
                <a16:creationId xmlns:a16="http://schemas.microsoft.com/office/drawing/2014/main" id="{8DBA9824-D00A-B68A-58A8-A393E7749C65}"/>
              </a:ext>
            </a:extLst>
          </p:cNvPr>
          <p:cNvPicPr>
            <a:picLocks noChangeAspect="1"/>
          </p:cNvPicPr>
          <p:nvPr/>
        </p:nvPicPr>
        <p:blipFill>
          <a:blip r:embed="rId6"/>
          <a:stretch>
            <a:fillRect/>
          </a:stretch>
        </p:blipFill>
        <p:spPr>
          <a:xfrm>
            <a:off x="8902496" y="2765724"/>
            <a:ext cx="764828" cy="764828"/>
          </a:xfrm>
          <a:prstGeom prst="rect">
            <a:avLst/>
          </a:prstGeom>
        </p:spPr>
      </p:pic>
      <p:pic>
        <p:nvPicPr>
          <p:cNvPr id="107" name="Resim 106">
            <a:extLst>
              <a:ext uri="{FF2B5EF4-FFF2-40B4-BE49-F238E27FC236}">
                <a16:creationId xmlns:a16="http://schemas.microsoft.com/office/drawing/2014/main" id="{0F7B6905-05FD-E18B-D3C0-DF8800ED32CA}"/>
              </a:ext>
            </a:extLst>
          </p:cNvPr>
          <p:cNvPicPr>
            <a:picLocks noChangeAspect="1"/>
          </p:cNvPicPr>
          <p:nvPr/>
        </p:nvPicPr>
        <p:blipFill>
          <a:blip r:embed="rId7"/>
          <a:stretch>
            <a:fillRect/>
          </a:stretch>
        </p:blipFill>
        <p:spPr>
          <a:xfrm>
            <a:off x="10755145" y="2622729"/>
            <a:ext cx="1018825" cy="1169593"/>
          </a:xfrm>
          <a:prstGeom prst="rect">
            <a:avLst/>
          </a:prstGeom>
        </p:spPr>
      </p:pic>
      <p:sp>
        <p:nvSpPr>
          <p:cNvPr id="108" name="İçerik Yer Tutucusu 2">
            <a:extLst>
              <a:ext uri="{FF2B5EF4-FFF2-40B4-BE49-F238E27FC236}">
                <a16:creationId xmlns:a16="http://schemas.microsoft.com/office/drawing/2014/main" id="{05DC79CA-6AA2-4A16-DF44-6CC4D7EA20F6}"/>
              </a:ext>
            </a:extLst>
          </p:cNvPr>
          <p:cNvSpPr txBox="1">
            <a:spLocks/>
          </p:cNvSpPr>
          <p:nvPr/>
        </p:nvSpPr>
        <p:spPr>
          <a:xfrm>
            <a:off x="260056" y="1693540"/>
            <a:ext cx="11304332" cy="73077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r>
              <a:rPr lang="tr-TR" sz="2000" dirty="0"/>
              <a:t>Verilerimiz başta </a:t>
            </a:r>
            <a:r>
              <a:rPr lang="tr-TR" sz="2000" b="1" dirty="0"/>
              <a:t>Birleşmiş milletler </a:t>
            </a:r>
            <a:r>
              <a:rPr lang="tr-TR" sz="2000" dirty="0"/>
              <a:t>resmi sitesi ve </a:t>
            </a:r>
            <a:r>
              <a:rPr lang="tr-TR" sz="2000" b="1" dirty="0"/>
              <a:t>kaggle.com </a:t>
            </a:r>
            <a:r>
              <a:rPr lang="tr-TR" sz="2000" dirty="0"/>
              <a:t>olmak üzere toplam da 8 tane internet sitesi baz alınarak hazırlandı.</a:t>
            </a:r>
          </a:p>
        </p:txBody>
      </p:sp>
      <p:sp>
        <p:nvSpPr>
          <p:cNvPr id="109" name="Başlık 1">
            <a:extLst>
              <a:ext uri="{FF2B5EF4-FFF2-40B4-BE49-F238E27FC236}">
                <a16:creationId xmlns:a16="http://schemas.microsoft.com/office/drawing/2014/main" id="{86F92009-E47A-9F61-345D-51C74210BF58}"/>
              </a:ext>
            </a:extLst>
          </p:cNvPr>
          <p:cNvSpPr txBox="1">
            <a:spLocks/>
          </p:cNvSpPr>
          <p:nvPr/>
        </p:nvSpPr>
        <p:spPr>
          <a:xfrm>
            <a:off x="679732" y="264464"/>
            <a:ext cx="3955708" cy="9185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800" kern="1200" cap="all" baseline="0">
                <a:solidFill>
                  <a:schemeClr val="tx1"/>
                </a:solidFill>
                <a:latin typeface="+mj-lt"/>
                <a:ea typeface="+mj-ea"/>
                <a:cs typeface="+mj-cs"/>
              </a:defRPr>
            </a:lvl1pPr>
          </a:lstStyle>
          <a:p>
            <a:r>
              <a:rPr lang="tr-TR" b="1" dirty="0">
                <a:solidFill>
                  <a:schemeClr val="bg1"/>
                </a:solidFill>
              </a:rPr>
              <a:t>KAYNAKLAR:</a:t>
            </a:r>
          </a:p>
        </p:txBody>
      </p:sp>
      <p:sp>
        <p:nvSpPr>
          <p:cNvPr id="110" name="Dikdörtgen 109">
            <a:extLst>
              <a:ext uri="{FF2B5EF4-FFF2-40B4-BE49-F238E27FC236}">
                <a16:creationId xmlns:a16="http://schemas.microsoft.com/office/drawing/2014/main" id="{CB3A7BA6-759E-55FE-4A24-3FBA5CD8CA90}"/>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94</a:t>
            </a:r>
          </a:p>
        </p:txBody>
      </p:sp>
      <p:pic>
        <p:nvPicPr>
          <p:cNvPr id="111" name="Resim 110">
            <a:extLst>
              <a:ext uri="{FF2B5EF4-FFF2-40B4-BE49-F238E27FC236}">
                <a16:creationId xmlns:a16="http://schemas.microsoft.com/office/drawing/2014/main" id="{62A56472-86DB-D109-FB9B-062BE2A091C7}"/>
              </a:ext>
            </a:extLst>
          </p:cNvPr>
          <p:cNvPicPr>
            <a:picLocks noChangeAspect="1"/>
          </p:cNvPicPr>
          <p:nvPr/>
        </p:nvPicPr>
        <p:blipFill>
          <a:blip r:embed="rId8"/>
          <a:stretch>
            <a:fillRect/>
          </a:stretch>
        </p:blipFill>
        <p:spPr>
          <a:xfrm>
            <a:off x="10896600" y="82117"/>
            <a:ext cx="1209867" cy="1209867"/>
          </a:xfrm>
          <a:prstGeom prst="rect">
            <a:avLst/>
          </a:prstGeom>
        </p:spPr>
      </p:pic>
      <p:sp>
        <p:nvSpPr>
          <p:cNvPr id="26" name="Metin Yer Tutucusu 3">
            <a:extLst>
              <a:ext uri="{FF2B5EF4-FFF2-40B4-BE49-F238E27FC236}">
                <a16:creationId xmlns:a16="http://schemas.microsoft.com/office/drawing/2014/main" id="{39485441-3EBC-0C0A-4745-F4E78ABB5176}"/>
              </a:ext>
            </a:extLst>
          </p:cNvPr>
          <p:cNvSpPr txBox="1">
            <a:spLocks/>
          </p:cNvSpPr>
          <p:nvPr/>
        </p:nvSpPr>
        <p:spPr>
          <a:xfrm>
            <a:off x="-15486" y="5767994"/>
            <a:ext cx="4358953" cy="989044"/>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https://dogruveri.com/turkiyede-illere-gore-universite-sayilari/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https://tr.wikipedia.org/wiki/T%C3%BCrkiye%27deki_%C3%BCniversiteler_listesi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https://www.haberturk.com/ilinizde-kac-issiz-var-3385503-ekonomi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endParaRPr lang="tr-TR" b="1" dirty="0">
              <a:solidFill>
                <a:srgbClr val="0070C0"/>
              </a:solidFill>
            </a:endParaRPr>
          </a:p>
        </p:txBody>
      </p:sp>
      <p:sp>
        <p:nvSpPr>
          <p:cNvPr id="28" name="Metin Yer Tutucusu 3">
            <a:extLst>
              <a:ext uri="{FF2B5EF4-FFF2-40B4-BE49-F238E27FC236}">
                <a16:creationId xmlns:a16="http://schemas.microsoft.com/office/drawing/2014/main" id="{D1BD414D-710D-2F25-5F93-0745B66328E1}"/>
              </a:ext>
            </a:extLst>
          </p:cNvPr>
          <p:cNvSpPr txBox="1">
            <a:spLocks/>
          </p:cNvSpPr>
          <p:nvPr/>
        </p:nvSpPr>
        <p:spPr>
          <a:xfrm>
            <a:off x="3916523" y="5783644"/>
            <a:ext cx="4490359" cy="9733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https://multeciler.org.tr/turkiyedeki-suriyeli-sayisi/</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https://www.paralimani.com/turkiyenin-en-buyuk-25-sanayi-sehri-hangisi-haberi-58869</a:t>
            </a:r>
            <a:endPar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628650" indent="-171450">
              <a:lnSpc>
                <a:spcPct val="107000"/>
              </a:lnSpc>
              <a:buFont typeface="Arial" panose="020B0604020202020204" pitchFamily="34" charset="0"/>
              <a:buChar char="•"/>
            </a:pPr>
            <a:r>
              <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rPr>
              <a:t>https://www.kaggle.com/</a:t>
            </a:r>
          </a:p>
        </p:txBody>
      </p:sp>
      <p:sp>
        <p:nvSpPr>
          <p:cNvPr id="29" name="Metin Yer Tutucusu 3">
            <a:extLst>
              <a:ext uri="{FF2B5EF4-FFF2-40B4-BE49-F238E27FC236}">
                <a16:creationId xmlns:a16="http://schemas.microsoft.com/office/drawing/2014/main" id="{EDAAC373-2687-2F24-9D82-3C1AD658373F}"/>
              </a:ext>
            </a:extLst>
          </p:cNvPr>
          <p:cNvSpPr txBox="1">
            <a:spLocks/>
          </p:cNvSpPr>
          <p:nvPr/>
        </p:nvSpPr>
        <p:spPr>
          <a:xfrm>
            <a:off x="7715956" y="5767994"/>
            <a:ext cx="4358953" cy="6469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https://www.dogrulukpayi.com/bulten/turkiye-de-suriyeli-siginmacilar?gclid=Cj0KCQjwmPSSBhCNARIsAH3cYgZM6CjH1JXQvjasbXiDMHlC6NAsAup4OIVqzptbL_D6xzSuIxw10U4aAni4EALw_wcB</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pic>
        <p:nvPicPr>
          <p:cNvPr id="4" name="Resim 3">
            <a:extLst>
              <a:ext uri="{FF2B5EF4-FFF2-40B4-BE49-F238E27FC236}">
                <a16:creationId xmlns:a16="http://schemas.microsoft.com/office/drawing/2014/main" id="{6F15D626-FFD4-1BA8-FAD1-369C2BB3BF65}"/>
              </a:ext>
            </a:extLst>
          </p:cNvPr>
          <p:cNvPicPr>
            <a:picLocks noChangeAspect="1"/>
          </p:cNvPicPr>
          <p:nvPr/>
        </p:nvPicPr>
        <p:blipFill>
          <a:blip r:embed="rId15"/>
          <a:stretch>
            <a:fillRect/>
          </a:stretch>
        </p:blipFill>
        <p:spPr>
          <a:xfrm>
            <a:off x="2220959" y="2799779"/>
            <a:ext cx="1892079" cy="730773"/>
          </a:xfrm>
          <a:prstGeom prst="rect">
            <a:avLst/>
          </a:prstGeom>
        </p:spPr>
      </p:pic>
    </p:spTree>
    <p:extLst>
      <p:ext uri="{BB962C8B-B14F-4D97-AF65-F5344CB8AC3E}">
        <p14:creationId xmlns:p14="http://schemas.microsoft.com/office/powerpoint/2010/main" val="18018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bg/>
                                          </p:spTgt>
                                        </p:tgtEl>
                                        <p:attrNameLst>
                                          <p:attrName>style.visibility</p:attrName>
                                        </p:attrNameLst>
                                      </p:cBhvr>
                                      <p:to>
                                        <p:strVal val="visible"/>
                                      </p:to>
                                    </p:set>
                                    <p:animEffect transition="in" filter="fade">
                                      <p:cBhvr>
                                        <p:cTn id="37" dur="500"/>
                                        <p:tgtEl>
                                          <p:spTgt spid="32">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fade">
                                      <p:cBhvr>
                                        <p:cTn id="52" dur="500"/>
                                        <p:tgtEl>
                                          <p:spTgt spid="1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5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59" grpId="0" animBg="1"/>
      <p:bldP spid="32" grpId="0" build="p" animBg="1"/>
      <p:bldP spid="63" grpId="0" animBg="1"/>
      <p:bldP spid="129" grpId="0" animBg="1"/>
      <p:bldP spid="5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761082" y="57129"/>
            <a:ext cx="2247123" cy="771562"/>
          </a:xfrm>
        </p:spPr>
        <p:txBody>
          <a:bodyPr rtlCol="0">
            <a:noAutofit/>
          </a:bodyPr>
          <a:lstStyle/>
          <a:p>
            <a:pPr algn="ctr" rtl="0"/>
            <a:r>
              <a:rPr lang="tr-TR" sz="5000" b="1" dirty="0">
                <a:latin typeface="Cochocib Script Latin Pro" panose="02000503000000020003" pitchFamily="2" charset="-94"/>
              </a:rPr>
              <a:t>Proje Sonu</a:t>
            </a:r>
          </a:p>
        </p:txBody>
      </p:sp>
      <p:pic>
        <p:nvPicPr>
          <p:cNvPr id="4" name="Resim 3">
            <a:extLst>
              <a:ext uri="{FF2B5EF4-FFF2-40B4-BE49-F238E27FC236}">
                <a16:creationId xmlns:a16="http://schemas.microsoft.com/office/drawing/2014/main" id="{D737224E-506E-3B94-B7D3-021FE7D470C9}"/>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0" name="Dikdörtgen 9">
            <a:extLst>
              <a:ext uri="{FF2B5EF4-FFF2-40B4-BE49-F238E27FC236}">
                <a16:creationId xmlns:a16="http://schemas.microsoft.com/office/drawing/2014/main" id="{06EF3E31-FD5E-83E8-AEE4-6F8A49959508}"/>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rPr>
              <a:t>95</a:t>
            </a:r>
          </a:p>
        </p:txBody>
      </p:sp>
      <p:sp>
        <p:nvSpPr>
          <p:cNvPr id="13" name="Oval 12">
            <a:extLst>
              <a:ext uri="{FF2B5EF4-FFF2-40B4-BE49-F238E27FC236}">
                <a16:creationId xmlns:a16="http://schemas.microsoft.com/office/drawing/2014/main" id="{E87AE41A-AB72-D524-6EE7-4F0B30B72B71}"/>
              </a:ext>
            </a:extLst>
          </p:cNvPr>
          <p:cNvSpPr/>
          <p:nvPr/>
        </p:nvSpPr>
        <p:spPr>
          <a:xfrm>
            <a:off x="3396343" y="1035693"/>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a:t>
            </a:r>
          </a:p>
        </p:txBody>
      </p:sp>
      <p:sp>
        <p:nvSpPr>
          <p:cNvPr id="15" name="Oval 14">
            <a:extLst>
              <a:ext uri="{FF2B5EF4-FFF2-40B4-BE49-F238E27FC236}">
                <a16:creationId xmlns:a16="http://schemas.microsoft.com/office/drawing/2014/main" id="{6723ECB6-F440-C654-5796-1A02AAB5D3E7}"/>
              </a:ext>
            </a:extLst>
          </p:cNvPr>
          <p:cNvSpPr/>
          <p:nvPr/>
        </p:nvSpPr>
        <p:spPr>
          <a:xfrm>
            <a:off x="3419669" y="2640558"/>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a:t>
            </a:r>
          </a:p>
        </p:txBody>
      </p:sp>
      <p:sp>
        <p:nvSpPr>
          <p:cNvPr id="16" name="Oval 15">
            <a:extLst>
              <a:ext uri="{FF2B5EF4-FFF2-40B4-BE49-F238E27FC236}">
                <a16:creationId xmlns:a16="http://schemas.microsoft.com/office/drawing/2014/main" id="{3170E4D1-2C04-BFDD-31A3-26497B03CD62}"/>
              </a:ext>
            </a:extLst>
          </p:cNvPr>
          <p:cNvSpPr/>
          <p:nvPr/>
        </p:nvSpPr>
        <p:spPr>
          <a:xfrm>
            <a:off x="3404118" y="4422776"/>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t>
            </a:r>
          </a:p>
        </p:txBody>
      </p:sp>
      <p:cxnSp>
        <p:nvCxnSpPr>
          <p:cNvPr id="18" name="Düz Bağlayıcı 17">
            <a:extLst>
              <a:ext uri="{FF2B5EF4-FFF2-40B4-BE49-F238E27FC236}">
                <a16:creationId xmlns:a16="http://schemas.microsoft.com/office/drawing/2014/main" id="{6D9ADE7D-00FD-FD56-D34D-E4BA0B2A3E4C}"/>
              </a:ext>
            </a:extLst>
          </p:cNvPr>
          <p:cNvCxnSpPr>
            <a:cxnSpLocks/>
            <a:stCxn id="2" idx="2"/>
            <a:endCxn id="13" idx="0"/>
          </p:cNvCxnSpPr>
          <p:nvPr/>
        </p:nvCxnSpPr>
        <p:spPr>
          <a:xfrm flipH="1">
            <a:off x="3876870" y="828691"/>
            <a:ext cx="7774" cy="20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B8BC1D1E-376A-BEFE-D4CF-8C1D7758F0B7}"/>
              </a:ext>
            </a:extLst>
          </p:cNvPr>
          <p:cNvCxnSpPr>
            <a:cxnSpLocks/>
            <a:stCxn id="13" idx="4"/>
            <a:endCxn id="15" idx="0"/>
          </p:cNvCxnSpPr>
          <p:nvPr/>
        </p:nvCxnSpPr>
        <p:spPr>
          <a:xfrm>
            <a:off x="3876870" y="1978085"/>
            <a:ext cx="23326" cy="662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E177CB39-146E-51E3-1000-D39B834C3E2C}"/>
              </a:ext>
            </a:extLst>
          </p:cNvPr>
          <p:cNvCxnSpPr>
            <a:cxnSpLocks/>
            <a:stCxn id="16" idx="0"/>
            <a:endCxn id="15" idx="4"/>
          </p:cNvCxnSpPr>
          <p:nvPr/>
        </p:nvCxnSpPr>
        <p:spPr>
          <a:xfrm flipV="1">
            <a:off x="3884645" y="3582950"/>
            <a:ext cx="15551" cy="83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A95F4E92-0D1F-C112-F20E-33E851795AB2}"/>
              </a:ext>
            </a:extLst>
          </p:cNvPr>
          <p:cNvCxnSpPr>
            <a:cxnSpLocks/>
          </p:cNvCxnSpPr>
          <p:nvPr/>
        </p:nvCxnSpPr>
        <p:spPr>
          <a:xfrm>
            <a:off x="3884644" y="5257400"/>
            <a:ext cx="0" cy="866692"/>
          </a:xfrm>
          <a:prstGeom prst="line">
            <a:avLst/>
          </a:prstGeom>
        </p:spPr>
        <p:style>
          <a:lnRef idx="1">
            <a:schemeClr val="accent1"/>
          </a:lnRef>
          <a:fillRef idx="0">
            <a:schemeClr val="accent1"/>
          </a:fillRef>
          <a:effectRef idx="0">
            <a:schemeClr val="accent1"/>
          </a:effectRef>
          <a:fontRef idx="minor">
            <a:schemeClr val="tx1"/>
          </a:fontRef>
        </p:style>
      </p:cxnSp>
      <p:sp>
        <p:nvSpPr>
          <p:cNvPr id="31" name="Başlık 1">
            <a:extLst>
              <a:ext uri="{FF2B5EF4-FFF2-40B4-BE49-F238E27FC236}">
                <a16:creationId xmlns:a16="http://schemas.microsoft.com/office/drawing/2014/main" id="{D9E14624-EEFB-DB9F-D777-1E750C82A19E}"/>
              </a:ext>
            </a:extLst>
          </p:cNvPr>
          <p:cNvSpPr txBox="1">
            <a:spLocks/>
          </p:cNvSpPr>
          <p:nvPr/>
        </p:nvSpPr>
        <p:spPr>
          <a:xfrm>
            <a:off x="2862941" y="6483819"/>
            <a:ext cx="2203582" cy="5306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5000" b="1" dirty="0">
                <a:latin typeface="Cochocib Script Latin Pro" panose="02000503000000020003" pitchFamily="2" charset="-94"/>
              </a:rPr>
              <a:t>Teşekkürler</a:t>
            </a:r>
          </a:p>
        </p:txBody>
      </p:sp>
      <p:cxnSp>
        <p:nvCxnSpPr>
          <p:cNvPr id="41" name="Düz Ok Bağlayıcısı 40">
            <a:extLst>
              <a:ext uri="{FF2B5EF4-FFF2-40B4-BE49-F238E27FC236}">
                <a16:creationId xmlns:a16="http://schemas.microsoft.com/office/drawing/2014/main" id="{79318EA6-0818-9167-0843-FA25AD7D8455}"/>
              </a:ext>
            </a:extLst>
          </p:cNvPr>
          <p:cNvCxnSpPr>
            <a:stCxn id="13" idx="6"/>
          </p:cNvCxnSpPr>
          <p:nvPr/>
        </p:nvCxnSpPr>
        <p:spPr>
          <a:xfrm>
            <a:off x="4357396" y="1506889"/>
            <a:ext cx="800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9EAB4CDB-AF30-D04F-E321-49CAA79EE943}"/>
              </a:ext>
            </a:extLst>
          </p:cNvPr>
          <p:cNvCxnSpPr>
            <a:stCxn id="15" idx="6"/>
          </p:cNvCxnSpPr>
          <p:nvPr/>
        </p:nvCxnSpPr>
        <p:spPr>
          <a:xfrm>
            <a:off x="4380722" y="3111754"/>
            <a:ext cx="777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Düz Ok Bağlayıcısı 43">
            <a:extLst>
              <a:ext uri="{FF2B5EF4-FFF2-40B4-BE49-F238E27FC236}">
                <a16:creationId xmlns:a16="http://schemas.microsoft.com/office/drawing/2014/main" id="{BE5DE2FC-6AA1-B4DB-5595-7BD20102ED91}"/>
              </a:ext>
            </a:extLst>
          </p:cNvPr>
          <p:cNvCxnSpPr/>
          <p:nvPr/>
        </p:nvCxnSpPr>
        <p:spPr>
          <a:xfrm>
            <a:off x="4380722" y="4893972"/>
            <a:ext cx="777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Başlık 1">
            <a:extLst>
              <a:ext uri="{FF2B5EF4-FFF2-40B4-BE49-F238E27FC236}">
                <a16:creationId xmlns:a16="http://schemas.microsoft.com/office/drawing/2014/main" id="{21E788D9-4E11-8557-B097-1006E879B2AB}"/>
              </a:ext>
            </a:extLst>
          </p:cNvPr>
          <p:cNvSpPr txBox="1">
            <a:spLocks/>
          </p:cNvSpPr>
          <p:nvPr/>
        </p:nvSpPr>
        <p:spPr>
          <a:xfrm>
            <a:off x="520960" y="1878047"/>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w1: 200301109 </a:t>
            </a:r>
          </a:p>
        </p:txBody>
      </p:sp>
      <p:sp>
        <p:nvSpPr>
          <p:cNvPr id="46" name="Başlık 1">
            <a:extLst>
              <a:ext uri="{FF2B5EF4-FFF2-40B4-BE49-F238E27FC236}">
                <a16:creationId xmlns:a16="http://schemas.microsoft.com/office/drawing/2014/main" id="{4038D45C-E59F-3337-7FBE-14A264F3333B}"/>
              </a:ext>
            </a:extLst>
          </p:cNvPr>
          <p:cNvSpPr txBox="1">
            <a:spLocks/>
          </p:cNvSpPr>
          <p:nvPr/>
        </p:nvSpPr>
        <p:spPr>
          <a:xfrm>
            <a:off x="601047" y="3567817"/>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w2: 200301025</a:t>
            </a:r>
          </a:p>
        </p:txBody>
      </p:sp>
      <p:sp>
        <p:nvSpPr>
          <p:cNvPr id="47" name="Başlık 1">
            <a:extLst>
              <a:ext uri="{FF2B5EF4-FFF2-40B4-BE49-F238E27FC236}">
                <a16:creationId xmlns:a16="http://schemas.microsoft.com/office/drawing/2014/main" id="{80F2680C-5F93-DD21-F31D-9FCBF02CFD42}"/>
              </a:ext>
            </a:extLst>
          </p:cNvPr>
          <p:cNvSpPr txBox="1">
            <a:spLocks/>
          </p:cNvSpPr>
          <p:nvPr/>
        </p:nvSpPr>
        <p:spPr>
          <a:xfrm>
            <a:off x="601047" y="5016663"/>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w3: 200301115</a:t>
            </a:r>
          </a:p>
        </p:txBody>
      </p:sp>
      <p:cxnSp>
        <p:nvCxnSpPr>
          <p:cNvPr id="49" name="Düz Ok Bağlayıcısı 48">
            <a:extLst>
              <a:ext uri="{FF2B5EF4-FFF2-40B4-BE49-F238E27FC236}">
                <a16:creationId xmlns:a16="http://schemas.microsoft.com/office/drawing/2014/main" id="{668C6C93-CA6C-6D22-0311-9C726294ACEA}"/>
              </a:ext>
            </a:extLst>
          </p:cNvPr>
          <p:cNvCxnSpPr/>
          <p:nvPr/>
        </p:nvCxnSpPr>
        <p:spPr>
          <a:xfrm flipH="1">
            <a:off x="3013788" y="2309321"/>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Düz Ok Bağlayıcısı 49">
            <a:extLst>
              <a:ext uri="{FF2B5EF4-FFF2-40B4-BE49-F238E27FC236}">
                <a16:creationId xmlns:a16="http://schemas.microsoft.com/office/drawing/2014/main" id="{1EC6DC9A-1205-0885-720A-0FD18CD8C026}"/>
              </a:ext>
            </a:extLst>
          </p:cNvPr>
          <p:cNvCxnSpPr/>
          <p:nvPr/>
        </p:nvCxnSpPr>
        <p:spPr>
          <a:xfrm flipH="1">
            <a:off x="3029339" y="4010638"/>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Başlık 1">
            <a:extLst>
              <a:ext uri="{FF2B5EF4-FFF2-40B4-BE49-F238E27FC236}">
                <a16:creationId xmlns:a16="http://schemas.microsoft.com/office/drawing/2014/main" id="{F1E95DCE-16D3-1DE7-C5AD-1B28EA48E0B1}"/>
              </a:ext>
            </a:extLst>
          </p:cNvPr>
          <p:cNvSpPr txBox="1">
            <a:spLocks/>
          </p:cNvSpPr>
          <p:nvPr/>
        </p:nvSpPr>
        <p:spPr>
          <a:xfrm>
            <a:off x="4669971" y="1067894"/>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b1: FBÜ</a:t>
            </a:r>
          </a:p>
        </p:txBody>
      </p:sp>
      <p:cxnSp>
        <p:nvCxnSpPr>
          <p:cNvPr id="53" name="Düz Ok Bağlayıcısı 52">
            <a:extLst>
              <a:ext uri="{FF2B5EF4-FFF2-40B4-BE49-F238E27FC236}">
                <a16:creationId xmlns:a16="http://schemas.microsoft.com/office/drawing/2014/main" id="{34AE2BB3-E05C-FF71-EF96-26AB03AE5C86}"/>
              </a:ext>
            </a:extLst>
          </p:cNvPr>
          <p:cNvCxnSpPr/>
          <p:nvPr/>
        </p:nvCxnSpPr>
        <p:spPr>
          <a:xfrm flipH="1">
            <a:off x="3013788" y="5493184"/>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Başlık 1">
            <a:extLst>
              <a:ext uri="{FF2B5EF4-FFF2-40B4-BE49-F238E27FC236}">
                <a16:creationId xmlns:a16="http://schemas.microsoft.com/office/drawing/2014/main" id="{C5A55F13-D31E-01B3-B7B6-40548740B693}"/>
              </a:ext>
            </a:extLst>
          </p:cNvPr>
          <p:cNvSpPr txBox="1">
            <a:spLocks/>
          </p:cNvSpPr>
          <p:nvPr/>
        </p:nvSpPr>
        <p:spPr>
          <a:xfrm>
            <a:off x="5173824" y="4447093"/>
            <a:ext cx="1758043" cy="63028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b3: Y.S.A</a:t>
            </a:r>
          </a:p>
        </p:txBody>
      </p:sp>
      <p:sp>
        <p:nvSpPr>
          <p:cNvPr id="55" name="Başlık 1">
            <a:extLst>
              <a:ext uri="{FF2B5EF4-FFF2-40B4-BE49-F238E27FC236}">
                <a16:creationId xmlns:a16="http://schemas.microsoft.com/office/drawing/2014/main" id="{9942D8E3-090F-4B69-3152-8AC820AD2B0A}"/>
              </a:ext>
            </a:extLst>
          </p:cNvPr>
          <p:cNvSpPr txBox="1">
            <a:spLocks/>
          </p:cNvSpPr>
          <p:nvPr/>
        </p:nvSpPr>
        <p:spPr>
          <a:xfrm>
            <a:off x="5066523" y="2640558"/>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b2: </a:t>
            </a:r>
            <a:r>
              <a:rPr lang="tr-TR" sz="2500" b="1" dirty="0" err="1"/>
              <a:t>bilg</a:t>
            </a:r>
            <a:r>
              <a:rPr lang="tr-TR" sz="2500" b="1" dirty="0"/>
              <a:t>. Müh.</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45" grpId="0"/>
      <p:bldP spid="46" grpId="0"/>
      <p:bldP spid="47" grpId="0"/>
      <p:bldP spid="52" grpId="0"/>
      <p:bldP spid="54" grpId="0"/>
      <p:bldP spid="55" grpId="0"/>
    </p:bldLst>
  </p:timing>
</p:sld>
</file>

<file path=ppt/theme/theme1.xml><?xml version="1.0" encoding="utf-8"?>
<a:theme xmlns:a="http://schemas.openxmlformats.org/drawingml/2006/main" name="Satış Yönü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197_TF03431374" id="{E14A2F2F-73A2-4645-A22D-F2FE1228C14D}" vid="{F8786BF4-695B-4173-93E0-CE87C55D4668}"/>
    </a:ext>
  </a:extLst>
</a:theme>
</file>

<file path=ppt/theme/theme2.xml><?xml version="1.0" encoding="utf-8"?>
<a:theme xmlns:a="http://schemas.openxmlformats.org/drawingml/2006/main" name="Ofis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İş yönelimi sunusu (geniş ekran)</Template>
  <TotalTime>2158</TotalTime>
  <Words>5048</Words>
  <Application>Microsoft Office PowerPoint</Application>
  <PresentationFormat>Geniş ekran</PresentationFormat>
  <Paragraphs>618</Paragraphs>
  <Slides>95</Slides>
  <Notes>95</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95</vt:i4>
      </vt:variant>
    </vt:vector>
  </HeadingPairs>
  <TitlesOfParts>
    <vt:vector size="106" baseType="lpstr">
      <vt:lpstr>Amasis MT Pro Black</vt:lpstr>
      <vt:lpstr>Arial</vt:lpstr>
      <vt:lpstr>Book Antiqua</vt:lpstr>
      <vt:lpstr>Book Antiqua (Başlıklar)</vt:lpstr>
      <vt:lpstr>Book Antiqua (Gövde)</vt:lpstr>
      <vt:lpstr>Bradley Hand ITC</vt:lpstr>
      <vt:lpstr>Calibri</vt:lpstr>
      <vt:lpstr>Calibri Light</vt:lpstr>
      <vt:lpstr>Cochocib Script Latin Pro</vt:lpstr>
      <vt:lpstr>Consolas</vt:lpstr>
      <vt:lpstr>Satış Yönü 16X9</vt:lpstr>
      <vt:lpstr>MLP Sınıflandırma Projesi</vt:lpstr>
      <vt:lpstr>ÖZET:</vt:lpstr>
      <vt:lpstr>GİRİŞ:</vt:lpstr>
      <vt:lpstr>SURİYELİ SIĞINMACI SINIFLANDIRMASI:</vt:lpstr>
      <vt:lpstr>DİYABET SINIFLANDIRMASI:</vt:lpstr>
      <vt:lpstr>DİYABET SINIFLANDIRMASI:</vt:lpstr>
      <vt:lpstr>PowerPoint Sunusu</vt:lpstr>
      <vt:lpstr>VERİLER:</vt:lpstr>
      <vt:lpstr>ADIMLAR:</vt:lpstr>
      <vt:lpstr>1- Veriler sınıflandırma algoritmasına uygun hale getirilir.</vt:lpstr>
      <vt:lpstr>2- Verileri içeren tablo CSV formatında Matlab programına import edilir.</vt:lpstr>
      <vt:lpstr>3- Verilerin Normalize edilme adımı:</vt:lpstr>
      <vt:lpstr>3- Verilerin Normalize edilme adımı:</vt:lpstr>
      <vt:lpstr>4- Hedef Sütununun vektörel dönüşümü:</vt:lpstr>
      <vt:lpstr>5- Verilerin; eğitim ve test olarak ayrılması:</vt:lpstr>
      <vt:lpstr>6- Gizli katman sayısı (patternnet):</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[nnstart komutu]:</vt:lpstr>
      <vt:lpstr>PowerPoint Sunusu</vt:lpstr>
      <vt:lpstr>7- Run [nnstart komutu]:</vt:lpstr>
      <vt:lpstr>7- Run [nnstart komutu]:</vt:lpstr>
      <vt:lpstr>7- Run [nnstart komutu]:</vt:lpstr>
      <vt:lpstr>7- Run [nnstart komutu]:</vt:lpstr>
      <vt:lpstr>7- Run [nnstart komutu]:</vt:lpstr>
      <vt:lpstr>7- Run [nnstart komutu]:</vt:lpstr>
      <vt:lpstr>TEST:</vt:lpstr>
      <vt:lpstr>Deneme1:</vt:lpstr>
      <vt:lpstr>Deneme2:</vt:lpstr>
      <vt:lpstr>Deneme3:</vt:lpstr>
      <vt:lpstr>Deneme4:</vt:lpstr>
      <vt:lpstr>Deneme5:</vt:lpstr>
      <vt:lpstr>DİYABET SINIFLANDIRMASI (SONUÇLAR):</vt:lpstr>
      <vt:lpstr>SURİYELİ SIĞINMACI SINIFLANDIRMASI:</vt:lpstr>
      <vt:lpstr>APPLE KÂR SINIFLANDIRMASI:</vt:lpstr>
      <vt:lpstr>PowerPoint Sunusu</vt:lpstr>
      <vt:lpstr>1- Veriler sınıflandırma algoritmasına uygun hale getirilir.</vt:lpstr>
      <vt:lpstr>2- Verileri içeren tablo CSV formatında Matlab programına import edilir.</vt:lpstr>
      <vt:lpstr>3- Verilerin Normalize edilme adımı:</vt:lpstr>
      <vt:lpstr>3- Verilerin Normalize edilme adımı:</vt:lpstr>
      <vt:lpstr>4- Hedef Sütununun vektörel dönüşümü:</vt:lpstr>
      <vt:lpstr>5- Verilerin; eğitim ve test olarak ayrılması:</vt:lpstr>
      <vt:lpstr>6- Gizli katman sayısı (patternnet):</vt:lpstr>
      <vt:lpstr>VERİLER:</vt:lpstr>
      <vt:lpstr>ADIMLAR:</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[nnstart komutu]:</vt:lpstr>
      <vt:lpstr>PowerPoint Sunusu</vt:lpstr>
      <vt:lpstr>7- Run [nnstart komutu]:</vt:lpstr>
      <vt:lpstr>7- Run [nnstart komutu]:</vt:lpstr>
      <vt:lpstr>7- Run [nnstart komutu]:</vt:lpstr>
      <vt:lpstr>TEST:</vt:lpstr>
      <vt:lpstr>Deneme1:</vt:lpstr>
      <vt:lpstr>Deneme2:</vt:lpstr>
      <vt:lpstr>Deneme3:</vt:lpstr>
      <vt:lpstr>Deneme4:</vt:lpstr>
      <vt:lpstr>Deneme5:</vt:lpstr>
      <vt:lpstr>DİYABET SINIFLANDIRMASI (SONUÇLAR):</vt:lpstr>
      <vt:lpstr>SURİYELİ SIĞINMACI SINIFLANDIRMASI:</vt:lpstr>
      <vt:lpstr>SURİYELİ SIĞINMACI SINIFLANDIRMASI:</vt:lpstr>
      <vt:lpstr>VERİLER:</vt:lpstr>
      <vt:lpstr>ADIMLAR:</vt:lpstr>
      <vt:lpstr>VERİLER:</vt:lpstr>
      <vt:lpstr>ADIMLAR:</vt:lpstr>
      <vt:lpstr>ADIMLAR:</vt:lpstr>
      <vt:lpstr>ADIMLAR:</vt:lpstr>
      <vt:lpstr>PowerPoint Sunusu</vt:lpstr>
      <vt:lpstr>PowerPoint Sunusu</vt:lpstr>
      <vt:lpstr>ADIMLAR:</vt:lpstr>
      <vt:lpstr>ADIMLAR:</vt:lpstr>
      <vt:lpstr>ADIMLAR:</vt:lpstr>
      <vt:lpstr>ADIMLAR:</vt:lpstr>
      <vt:lpstr>TEST:</vt:lpstr>
      <vt:lpstr>Deneme1:</vt:lpstr>
      <vt:lpstr>Deneme2:</vt:lpstr>
      <vt:lpstr>DİYABET SINIFLANDIRMASI (SONUÇLAR):</vt:lpstr>
      <vt:lpstr>İKİ YILLIK EYLEM PLANIMIZ</vt:lpstr>
      <vt:lpstr>Proje Sonu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TÜRKİYE CUMHURİYETİNDEKİ MÜLTECİ (SIĞINMACI) ANALİZİ</dc:title>
  <dc:creator>EMİR AYDEMİR</dc:creator>
  <cp:lastModifiedBy>EMİR AYDEMİR</cp:lastModifiedBy>
  <cp:revision>213</cp:revision>
  <dcterms:created xsi:type="dcterms:W3CDTF">2022-04-17T23:36:12Z</dcterms:created>
  <dcterms:modified xsi:type="dcterms:W3CDTF">2022-12-30T12:02:24Z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